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94" r:id="rId2"/>
    <p:sldId id="335" r:id="rId3"/>
    <p:sldId id="390" r:id="rId4"/>
    <p:sldId id="388" r:id="rId5"/>
    <p:sldId id="391" r:id="rId6"/>
    <p:sldId id="392" r:id="rId7"/>
    <p:sldId id="393" r:id="rId8"/>
    <p:sldId id="394" r:id="rId9"/>
    <p:sldId id="395" r:id="rId10"/>
    <p:sldId id="389" r:id="rId11"/>
    <p:sldId id="396" r:id="rId12"/>
    <p:sldId id="344" r:id="rId1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iversity of Phoenix"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9CC"/>
    <a:srgbClr val="66CCFF"/>
    <a:srgbClr val="FF7C80"/>
    <a:srgbClr val="0066FF"/>
    <a:srgbClr val="0099FF"/>
    <a:srgbClr val="FFCC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484" autoAdjust="0"/>
  </p:normalViewPr>
  <p:slideViewPr>
    <p:cSldViewPr>
      <p:cViewPr>
        <p:scale>
          <a:sx n="76" d="100"/>
          <a:sy n="76" d="100"/>
        </p:scale>
        <p:origin x="-116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71683"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71684"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71685"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CBBE0A22-733B-4D03-8305-5358A24E51E0}" type="slidenum">
              <a:rPr lang="en-US"/>
              <a:pPr>
                <a:defRPr/>
              </a:pPr>
              <a:t>‹#›</a:t>
            </a:fld>
            <a:endParaRPr lang="en-US" dirty="0"/>
          </a:p>
        </p:txBody>
      </p:sp>
    </p:spTree>
    <p:extLst>
      <p:ext uri="{BB962C8B-B14F-4D97-AF65-F5344CB8AC3E}">
        <p14:creationId xmlns:p14="http://schemas.microsoft.com/office/powerpoint/2010/main" val="1486678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0820A320-B53C-4D64-955C-4873E8359AAA}" type="slidenum">
              <a:rPr lang="en-US"/>
              <a:pPr>
                <a:defRPr/>
              </a:pPr>
              <a:t>‹#›</a:t>
            </a:fld>
            <a:endParaRPr lang="en-US" dirty="0"/>
          </a:p>
        </p:txBody>
      </p:sp>
    </p:spTree>
    <p:extLst>
      <p:ext uri="{BB962C8B-B14F-4D97-AF65-F5344CB8AC3E}">
        <p14:creationId xmlns:p14="http://schemas.microsoft.com/office/powerpoint/2010/main" val="1180439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03692F2-A243-482D-95C0-DF40F0C109CE}" type="datetime1">
              <a:rPr lang="en-US" smtClean="0"/>
              <a:t>6/22/2022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818E22-48B8-4002-ADCC-235B59E9AD2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FEFB9C8-47D4-4497-A366-5235C2A9C0A0}" type="datetime1">
              <a:rPr lang="en-US" smtClean="0"/>
              <a:t>6/22/2022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7D6190-15A7-4156-A0AB-6E1D657D44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7CBF4CC-1376-47A0-AB50-79380C853BDC}" type="datetime1">
              <a:rPr lang="en-US" smtClean="0"/>
              <a:t>6/22/2022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4B184E-8BA9-4D2A-B0D5-15CEF702420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40103BF-3890-4155-BBD1-0A35D5443B13}" type="datetime1">
              <a:rPr lang="en-US" smtClean="0"/>
              <a:t>6/22/2022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EC495D-F5B2-42C4-B0CE-A607F980F62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E6587851-021E-43C8-BFFC-B95848AFA80F}" type="datetime1">
              <a:rPr lang="en-US" smtClean="0"/>
              <a:t>6/22/2022</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831E7AD-588A-4666-B566-96C18F5BDF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2999FD-C429-4788-BF92-8A5E2AE3407E}" type="datetime1">
              <a:rPr lang="en-US" smtClean="0"/>
              <a:t>6/22/2022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721E5F-A94F-4540-A0B4-87D16506D10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28221CD-5C38-42E5-A2C6-8CABA541AEC6}" type="datetime1">
              <a:rPr lang="en-US" smtClean="0"/>
              <a:t>6/22/2022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770D28-EF84-49A4-B7B6-5B710FD054C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7B15BCF-BC21-4A49-9925-58640E7304A3}" type="datetime1">
              <a:rPr lang="en-US" smtClean="0"/>
              <a:t>6/22/2022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5035DCD-9994-4D91-98FA-2C090F90D4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D7F06F9-A0D1-4560-A012-AA351EDD6DD1}" type="datetime1">
              <a:rPr lang="en-US" smtClean="0"/>
              <a:t>6/22/2022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3933A3D-7D0F-4F62-93BE-9D1424BAF2D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20155DE-CC82-42DD-B39E-336953D1BFD9}" type="datetime1">
              <a:rPr lang="en-US" smtClean="0"/>
              <a:t>6/22/2022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A52DC0B-C20B-48EA-B1F1-AC897FD812B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0A38E8-0835-41E0-8C38-65FFD62AC22D}" type="datetime1">
              <a:rPr lang="en-US" smtClean="0"/>
              <a:t>6/22/2022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B524F34-153F-47C9-AE8E-7C188069614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B58D30F-FAAF-4189-9369-481079AC49D3}" type="datetime1">
              <a:rPr lang="en-US" smtClean="0"/>
              <a:t>6/22/2022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6BA91A-FE77-489A-8EC2-0B841BED70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4E7279-248F-4DFA-A81F-A244A01626D1}" type="datetime1">
              <a:rPr lang="en-US" smtClean="0"/>
              <a:t>6/22/2022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7389A5B-0B3A-4CBC-967A-B267E74282A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58DA46F-860E-4DD6-8E49-6D488639E1C0}" type="datetime1">
              <a:rPr lang="en-US" smtClean="0"/>
              <a:t>6/22/2022</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501A2B-94CF-425E-A746-2A5CD982A6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JeffKoloze@att.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drjeffkoloz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457200" y="609600"/>
            <a:ext cx="8077200" cy="5638800"/>
          </a:xfrm>
        </p:spPr>
        <p:txBody>
          <a:bodyPr/>
          <a:lstStyle/>
          <a:p>
            <a:r>
              <a:rPr lang="en-US" sz="2600" dirty="0">
                <a:latin typeface="Bookman Old Style" panose="02050604050505020204" pitchFamily="18" charset="0"/>
              </a:rPr>
              <a:t>Case Study of Contemporary Abortion Fiction</a:t>
            </a:r>
            <a:r>
              <a:rPr lang="en-US" sz="2600" dirty="0" smtClean="0">
                <a:latin typeface="Bookman Old Style" panose="02050604050505020204" pitchFamily="18" charset="0"/>
              </a:rPr>
              <a:t>:</a:t>
            </a:r>
            <a:br>
              <a:rPr lang="en-US" sz="2600" dirty="0" smtClean="0">
                <a:latin typeface="Bookman Old Style" panose="02050604050505020204" pitchFamily="18" charset="0"/>
              </a:rPr>
            </a:br>
            <a:r>
              <a:rPr lang="en-US" sz="2600" dirty="0" smtClean="0">
                <a:latin typeface="Bookman Old Style" panose="02050604050505020204" pitchFamily="18" charset="0"/>
              </a:rPr>
              <a:t>Applying </a:t>
            </a:r>
            <a:r>
              <a:rPr lang="en-US" sz="2600" dirty="0">
                <a:latin typeface="Bookman Old Style" panose="02050604050505020204" pitchFamily="18" charset="0"/>
              </a:rPr>
              <a:t>Right-to-Life Literary Theory </a:t>
            </a:r>
            <a:r>
              <a:rPr lang="en-US" sz="2600" dirty="0" smtClean="0">
                <a:latin typeface="Bookman Old Style" panose="02050604050505020204" pitchFamily="18" charset="0"/>
              </a:rPr>
              <a:t>to</a:t>
            </a:r>
            <a:br>
              <a:rPr lang="en-US" sz="2600" dirty="0" smtClean="0">
                <a:latin typeface="Bookman Old Style" panose="02050604050505020204" pitchFamily="18" charset="0"/>
              </a:rPr>
            </a:br>
            <a:r>
              <a:rPr lang="en-US" sz="2600" dirty="0" smtClean="0">
                <a:latin typeface="Bookman Old Style" panose="02050604050505020204" pitchFamily="18" charset="0"/>
              </a:rPr>
              <a:t>Lisabeth </a:t>
            </a:r>
            <a:r>
              <a:rPr lang="en-US" sz="2600" dirty="0">
                <a:latin typeface="Bookman Old Style" panose="02050604050505020204" pitchFamily="18" charset="0"/>
              </a:rPr>
              <a:t>Posthuma’s </a:t>
            </a:r>
            <a:r>
              <a:rPr lang="en-US" sz="2600" i="1" dirty="0">
                <a:latin typeface="Bookman Old Style" panose="02050604050505020204" pitchFamily="18" charset="0"/>
              </a:rPr>
              <a:t>Baby &amp; </a:t>
            </a:r>
            <a:r>
              <a:rPr lang="en-US" sz="2600" i="1" dirty="0" smtClean="0">
                <a:latin typeface="Bookman Old Style" panose="02050604050505020204" pitchFamily="18" charset="0"/>
              </a:rPr>
              <a:t>Solo</a:t>
            </a:r>
            <a:r>
              <a:rPr lang="en-US" sz="2600" dirty="0">
                <a:latin typeface="Book Antiqua" panose="02040602050305030304" pitchFamily="18" charset="0"/>
              </a:rPr>
              <a:t/>
            </a:r>
            <a:br>
              <a:rPr lang="en-US" sz="2600" dirty="0">
                <a:latin typeface="Book Antiqua" panose="02040602050305030304" pitchFamily="18" charset="0"/>
              </a:rPr>
            </a:br>
            <a:r>
              <a:rPr lang="en-US" sz="2800" dirty="0" smtClean="0">
                <a:latin typeface="Book Antiqua" panose="02040602050305030304" pitchFamily="18" charset="0"/>
              </a:rPr>
              <a:t/>
            </a:r>
            <a:br>
              <a:rPr lang="en-US" sz="2800" dirty="0" smtClean="0">
                <a:latin typeface="Book Antiqua" panose="02040602050305030304" pitchFamily="18" charset="0"/>
              </a:rPr>
            </a:br>
            <a:r>
              <a:rPr lang="en-US" sz="1800" dirty="0" smtClean="0">
                <a:latin typeface="Bookman Old Style" pitchFamily="18" charset="0"/>
              </a:rPr>
              <a:t>PowerPoint </a:t>
            </a:r>
            <a:r>
              <a:rPr lang="en-US" sz="1800" dirty="0">
                <a:latin typeface="Bookman Old Style" pitchFamily="18" charset="0"/>
              </a:rPr>
              <a:t>to Accompany </a:t>
            </a:r>
            <a:r>
              <a:rPr lang="en-US" sz="1800" dirty="0" smtClean="0">
                <a:latin typeface="Bookman Old Style" pitchFamily="18" charset="0"/>
              </a:rPr>
              <a:t>Presentation for the</a:t>
            </a:r>
            <a:br>
              <a:rPr lang="en-US" sz="1800" dirty="0" smtClean="0">
                <a:latin typeface="Bookman Old Style" pitchFamily="18" charset="0"/>
              </a:rPr>
            </a:br>
            <a:r>
              <a:rPr lang="en-US" sz="1800" dirty="0" smtClean="0">
                <a:latin typeface="Bookman Old Style" pitchFamily="18" charset="0"/>
              </a:rPr>
              <a:t>2022 University Faculty for Life Conference</a:t>
            </a:r>
            <a:br>
              <a:rPr lang="en-US" sz="1800" dirty="0" smtClean="0">
                <a:latin typeface="Bookman Old Style" pitchFamily="18" charset="0"/>
              </a:rPr>
            </a:b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11 June 2022</a:t>
            </a:r>
            <a:br>
              <a:rPr lang="en-US" sz="1800" dirty="0" smtClean="0">
                <a:latin typeface="Bookman Old Style" pitchFamily="18" charset="0"/>
              </a:rPr>
            </a:br>
            <a:r>
              <a:rPr lang="en-US" sz="1600" dirty="0" smtClean="0">
                <a:latin typeface="Bookman Old Style" pitchFamily="18" charset="0"/>
              </a:rPr>
              <a:t/>
            </a:r>
            <a:br>
              <a:rPr lang="en-US" sz="1600" dirty="0" smtClean="0">
                <a:latin typeface="Bookman Old Style" pitchFamily="18" charset="0"/>
              </a:rPr>
            </a:br>
            <a:r>
              <a:rPr lang="en-US" sz="1800" dirty="0" smtClean="0">
                <a:latin typeface="Bookman Old Style" pitchFamily="18" charset="0"/>
              </a:rPr>
              <a:t>Dr. Jeff Koloze</a:t>
            </a:r>
            <a:br>
              <a:rPr lang="en-US" sz="1800" dirty="0" smtClean="0">
                <a:latin typeface="Bookman Old Style" pitchFamily="18" charset="0"/>
              </a:rPr>
            </a:br>
            <a:r>
              <a:rPr lang="en-US" sz="1800" dirty="0" smtClean="0">
                <a:latin typeface="Bookman Old Style" pitchFamily="18" charset="0"/>
                <a:hlinkClick r:id="rId3"/>
              </a:rPr>
              <a:t>DrJeffKoloze@att.net</a:t>
            </a:r>
            <a:r>
              <a:rPr lang="en-US" sz="1800" dirty="0" smtClean="0">
                <a:latin typeface="Bookman Old Style" pitchFamily="18" charset="0"/>
              </a:rPr>
              <a:t/>
            </a:r>
            <a:br>
              <a:rPr lang="en-US" sz="1800" dirty="0" smtClean="0">
                <a:latin typeface="Bookman Old Style" pitchFamily="18" charset="0"/>
              </a:rPr>
            </a:br>
            <a:r>
              <a:rPr lang="en-US" sz="1800" dirty="0">
                <a:latin typeface="Bookman Old Style" pitchFamily="18" charset="0"/>
              </a:rPr>
              <a:t>216-262-3511</a:t>
            </a:r>
            <a:br>
              <a:rPr lang="en-US" sz="1800" dirty="0">
                <a:latin typeface="Bookman Old Style" pitchFamily="18" charset="0"/>
              </a:rPr>
            </a:br>
            <a:r>
              <a:rPr lang="en-US" sz="1800" dirty="0">
                <a:latin typeface="Bookman Old Style" pitchFamily="18" charset="0"/>
                <a:hlinkClick r:id="rId4"/>
              </a:rPr>
              <a:t>https://</a:t>
            </a:r>
            <a:r>
              <a:rPr lang="en-US" sz="1800" dirty="0" smtClean="0">
                <a:latin typeface="Bookman Old Style" pitchFamily="18" charset="0"/>
                <a:hlinkClick r:id="rId4"/>
              </a:rPr>
              <a:t>www.drjeffkoloze.com</a:t>
            </a:r>
            <a:r>
              <a:rPr lang="en-US" sz="1800" dirty="0" smtClean="0">
                <a:latin typeface="Bookman Old Style" pitchFamily="18" charset="0"/>
              </a:rPr>
              <a:t/>
            </a:r>
            <a:br>
              <a:rPr lang="en-US" sz="1800" dirty="0" smtClean="0">
                <a:latin typeface="Bookman Old Style" pitchFamily="18" charset="0"/>
              </a:rPr>
            </a:br>
            <a:r>
              <a:rPr lang="en-US" sz="1800" dirty="0">
                <a:latin typeface="Bookman Old Style" pitchFamily="18" charset="0"/>
              </a:rPr>
              <a:t/>
            </a:r>
            <a:br>
              <a:rPr lang="en-US" sz="1800" dirty="0">
                <a:latin typeface="Bookman Old Style" pitchFamily="18" charset="0"/>
              </a:rPr>
            </a:br>
            <a:endParaRPr lang="en-US" sz="1800" dirty="0" smtClean="0">
              <a:latin typeface="Bookman Old Style" pitchFamily="18" charset="0"/>
            </a:endParaRPr>
          </a:p>
        </p:txBody>
      </p:sp>
    </p:spTree>
    <p:extLst>
      <p:ext uri="{BB962C8B-B14F-4D97-AF65-F5344CB8AC3E}">
        <p14:creationId xmlns:p14="http://schemas.microsoft.com/office/powerpoint/2010/main" val="178322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68362"/>
          </a:xfrm>
        </p:spPr>
        <p:txBody>
          <a:bodyPr/>
          <a:lstStyle/>
          <a:p>
            <a:r>
              <a:rPr lang="en-US" sz="2600" dirty="0" smtClean="0">
                <a:solidFill>
                  <a:srgbClr val="000000"/>
                </a:solidFill>
                <a:latin typeface="Bookman Old Style" panose="02050604050505020204" pitchFamily="18" charset="0"/>
              </a:rPr>
              <a:t>III. </a:t>
            </a:r>
            <a:r>
              <a:rPr lang="en-US" sz="2600" dirty="0">
                <a:solidFill>
                  <a:srgbClr val="000000"/>
                </a:solidFill>
                <a:latin typeface="Bookman Old Style" panose="02050604050505020204" pitchFamily="18" charset="0"/>
              </a:rPr>
              <a:t>Application of the Five Questions </a:t>
            </a:r>
            <a:r>
              <a:rPr lang="en-US" sz="2600" dirty="0" smtClean="0">
                <a:solidFill>
                  <a:srgbClr val="000000"/>
                </a:solidFill>
                <a:latin typeface="Bookman Old Style" panose="02050604050505020204" pitchFamily="18" charset="0"/>
              </a:rPr>
              <a:t>of</a:t>
            </a:r>
            <a:br>
              <a:rPr lang="en-US" sz="2600" dirty="0" smtClean="0">
                <a:solidFill>
                  <a:srgbClr val="000000"/>
                </a:solidFill>
                <a:latin typeface="Bookman Old Style" panose="02050604050505020204" pitchFamily="18" charset="0"/>
              </a:rPr>
            </a:br>
            <a:r>
              <a:rPr lang="en-US" sz="2600" dirty="0" smtClean="0">
                <a:solidFill>
                  <a:srgbClr val="000000"/>
                </a:solidFill>
                <a:latin typeface="Bookman Old Style" panose="02050604050505020204" pitchFamily="18" charset="0"/>
              </a:rPr>
              <a:t>Right-to-life Literary Theory</a:t>
            </a:r>
            <a:endParaRPr lang="en-US" sz="2600" dirty="0">
              <a:latin typeface="Bookman Old Style" panose="02050604050505020204" pitchFamily="18" charset="0"/>
            </a:endParaRPr>
          </a:p>
        </p:txBody>
      </p:sp>
      <p:sp>
        <p:nvSpPr>
          <p:cNvPr id="7" name="Content Placeholder 6"/>
          <p:cNvSpPr>
            <a:spLocks noGrp="1"/>
          </p:cNvSpPr>
          <p:nvPr>
            <p:ph idx="1"/>
          </p:nvPr>
        </p:nvSpPr>
        <p:spPr>
          <a:xfrm>
            <a:off x="685800" y="1371600"/>
            <a:ext cx="7772400" cy="4754563"/>
          </a:xfrm>
        </p:spPr>
        <p:txBody>
          <a:bodyPr numCol="1"/>
          <a:lstStyle/>
          <a:p>
            <a:pPr marL="0" indent="0">
              <a:buNone/>
            </a:pPr>
            <a:r>
              <a:rPr lang="en-US" sz="1700" dirty="0" smtClean="0">
                <a:latin typeface="Bookman Old Style" panose="02050604050505020204" pitchFamily="18" charset="0"/>
              </a:rPr>
              <a:t>1.  Does </a:t>
            </a:r>
            <a:r>
              <a:rPr lang="en-US" sz="1700" dirty="0">
                <a:latin typeface="Bookman Old Style" panose="02050604050505020204" pitchFamily="18" charset="0"/>
              </a:rPr>
              <a:t>the literary work support the perspective that human life is, in the philosophical sense, a good, some “thing” which is priceless</a:t>
            </a:r>
            <a:r>
              <a:rPr lang="en-US" sz="1700" dirty="0" smtClean="0">
                <a:latin typeface="Bookman Old Style" panose="02050604050505020204" pitchFamily="18" charset="0"/>
              </a:rPr>
              <a:t>?</a:t>
            </a:r>
          </a:p>
          <a:p>
            <a:pPr marL="0" indent="0">
              <a:buNone/>
            </a:pPr>
            <a:endParaRPr lang="en-US" sz="1700" dirty="0" smtClean="0">
              <a:latin typeface="Bookman Old Style" panose="02050604050505020204" pitchFamily="18" charset="0"/>
            </a:endParaRPr>
          </a:p>
          <a:p>
            <a:pPr marL="0" indent="0">
              <a:buNone/>
            </a:pPr>
            <a:r>
              <a:rPr lang="en-US" sz="1700" dirty="0" smtClean="0">
                <a:latin typeface="Bookman Old Style" panose="02050604050505020204" pitchFamily="18" charset="0"/>
              </a:rPr>
              <a:t>2.  Does </a:t>
            </a:r>
            <a:r>
              <a:rPr lang="en-US" sz="1700" dirty="0">
                <a:latin typeface="Bookman Old Style" panose="02050604050505020204" pitchFamily="18" charset="0"/>
              </a:rPr>
              <a:t>the literary work respect the individual as a being with inherent rights, the paramount one being the right to life</a:t>
            </a:r>
            <a:r>
              <a:rPr lang="en-US" sz="1700" dirty="0" smtClean="0">
                <a:latin typeface="Bookman Old Style" panose="02050604050505020204" pitchFamily="18" charset="0"/>
              </a:rPr>
              <a:t>?</a:t>
            </a:r>
          </a:p>
          <a:p>
            <a:pPr marL="0" indent="0">
              <a:buNone/>
            </a:pPr>
            <a:endParaRPr lang="en-US" sz="1700" dirty="0" smtClean="0">
              <a:latin typeface="Bookman Old Style" panose="02050604050505020204" pitchFamily="18" charset="0"/>
            </a:endParaRPr>
          </a:p>
          <a:p>
            <a:pPr marL="0" indent="0">
              <a:buNone/>
            </a:pPr>
            <a:r>
              <a:rPr lang="en-US" sz="1700" dirty="0" smtClean="0">
                <a:latin typeface="Bookman Old Style" panose="02050604050505020204" pitchFamily="18" charset="0"/>
              </a:rPr>
              <a:t>3.  If </a:t>
            </a:r>
            <a:r>
              <a:rPr lang="en-US" sz="1700" dirty="0">
                <a:latin typeface="Bookman Old Style" panose="02050604050505020204" pitchFamily="18" charset="0"/>
              </a:rPr>
              <a:t>the literary work covers the actions of a family, does it do so respecting heterosexual normativity and the integrity of the family</a:t>
            </a:r>
            <a:r>
              <a:rPr lang="en-US" sz="1700" dirty="0" smtClean="0">
                <a:latin typeface="Bookman Old Style" panose="02050604050505020204" pitchFamily="18" charset="0"/>
              </a:rPr>
              <a:t>?</a:t>
            </a:r>
          </a:p>
          <a:p>
            <a:pPr marL="0" indent="0">
              <a:buNone/>
            </a:pPr>
            <a:endParaRPr lang="en-US" sz="1700" dirty="0" smtClean="0">
              <a:latin typeface="Bookman Old Style" panose="02050604050505020204" pitchFamily="18" charset="0"/>
            </a:endParaRPr>
          </a:p>
          <a:p>
            <a:pPr marL="0" indent="0">
              <a:buNone/>
            </a:pPr>
            <a:r>
              <a:rPr lang="en-US" sz="1700" dirty="0" smtClean="0">
                <a:latin typeface="Bookman Old Style" panose="02050604050505020204" pitchFamily="18" charset="0"/>
              </a:rPr>
              <a:t>4.  Does </a:t>
            </a:r>
            <a:r>
              <a:rPr lang="en-US" sz="1700" dirty="0">
                <a:latin typeface="Bookman Old Style" panose="02050604050505020204" pitchFamily="18" charset="0"/>
              </a:rPr>
              <a:t>the literary work comport with the view that unborn, newborn, and mature human life has an inherent right to exist</a:t>
            </a:r>
            <a:r>
              <a:rPr lang="en-US" sz="1700" dirty="0" smtClean="0">
                <a:latin typeface="Bookman Old Style" panose="02050604050505020204" pitchFamily="18" charset="0"/>
              </a:rPr>
              <a:t>?</a:t>
            </a:r>
          </a:p>
          <a:p>
            <a:pPr marL="0" indent="0">
              <a:buNone/>
            </a:pPr>
            <a:endParaRPr lang="en-US" sz="1700" dirty="0" smtClean="0">
              <a:latin typeface="Bookman Old Style" panose="02050604050505020204" pitchFamily="18" charset="0"/>
            </a:endParaRPr>
          </a:p>
          <a:p>
            <a:pPr marL="0" indent="0">
              <a:buNone/>
            </a:pPr>
            <a:r>
              <a:rPr lang="en-US" sz="1700" dirty="0" smtClean="0">
                <a:latin typeface="Bookman Old Style" panose="02050604050505020204" pitchFamily="18" charset="0"/>
              </a:rPr>
              <a:t>5.  When </a:t>
            </a:r>
            <a:r>
              <a:rPr lang="en-US" sz="1700" dirty="0">
                <a:latin typeface="Bookman Old Style" panose="02050604050505020204" pitchFamily="18" charset="0"/>
              </a:rPr>
              <a:t>they are faced with their mortality, do the characters come to a realization that there is a divine presence in the world which justifies a life-affirming perspective</a:t>
            </a:r>
            <a:r>
              <a:rPr lang="en-US" sz="1700" dirty="0" smtClean="0">
                <a:latin typeface="Bookman Old Style" panose="02050604050505020204" pitchFamily="18" charset="0"/>
              </a:rPr>
              <a:t>?</a:t>
            </a:r>
            <a:endParaRPr lang="en-US" sz="17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10</a:t>
            </a:fld>
            <a:endParaRPr lang="en-US"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3605840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600" dirty="0" smtClean="0">
                <a:solidFill>
                  <a:srgbClr val="000000"/>
                </a:solidFill>
                <a:latin typeface="Bookman Old Style" panose="02050604050505020204" pitchFamily="18" charset="0"/>
              </a:rPr>
              <a:t>II.  Various Excerpts (</a:t>
            </a:r>
            <a:r>
              <a:rPr lang="en-US" sz="2600" dirty="0">
                <a:solidFill>
                  <a:srgbClr val="000000"/>
                </a:solidFill>
                <a:latin typeface="Bookman Old Style" panose="02050604050505020204" pitchFamily="18" charset="0"/>
                <a:ea typeface="+mn-ea"/>
                <a:cs typeface="+mn-cs"/>
              </a:rPr>
              <a:t>Posthuma, </a:t>
            </a:r>
            <a:r>
              <a:rPr lang="en-US" sz="2600" i="1" dirty="0" smtClean="0">
                <a:solidFill>
                  <a:srgbClr val="000000"/>
                </a:solidFill>
                <a:latin typeface="Bookman Old Style" panose="02050604050505020204" pitchFamily="18" charset="0"/>
                <a:ea typeface="+mn-ea"/>
                <a:cs typeface="+mn-cs"/>
              </a:rPr>
              <a:t>Baby</a:t>
            </a:r>
            <a:r>
              <a:rPr lang="en-US" sz="2600" dirty="0">
                <a:solidFill>
                  <a:srgbClr val="000000"/>
                </a:solidFill>
                <a:latin typeface="Bookman Old Style" panose="02050604050505020204" pitchFamily="18" charset="0"/>
                <a:ea typeface="+mn-ea"/>
                <a:cs typeface="+mn-cs"/>
              </a:rPr>
              <a:t>)</a:t>
            </a:r>
            <a:endParaRPr lang="en-US" sz="2600" dirty="0">
              <a:latin typeface="Bookman Old Style" panose="02050604050505020204" pitchFamily="18" charset="0"/>
            </a:endParaRPr>
          </a:p>
        </p:txBody>
      </p:sp>
      <p:sp>
        <p:nvSpPr>
          <p:cNvPr id="2" name="Content Placeholder 1"/>
          <p:cNvSpPr>
            <a:spLocks noGrp="1"/>
          </p:cNvSpPr>
          <p:nvPr>
            <p:ph idx="1"/>
          </p:nvPr>
        </p:nvSpPr>
        <p:spPr>
          <a:xfrm>
            <a:off x="685800" y="1371600"/>
            <a:ext cx="8001000" cy="4495801"/>
          </a:xfrm>
        </p:spPr>
        <p:txBody>
          <a:bodyPr/>
          <a:lstStyle/>
          <a:p>
            <a:pPr marL="0" indent="0">
              <a:buNone/>
            </a:pPr>
            <a:r>
              <a:rPr lang="en-US" sz="1800" dirty="0">
                <a:latin typeface="Bookman Old Style" panose="02050604050505020204" pitchFamily="18" charset="0"/>
              </a:rPr>
              <a:t>“I think I'm going to feel lonely afterward, once it's gone” (275</a:t>
            </a:r>
            <a:r>
              <a:rPr lang="en-US" sz="1800" dirty="0" smtClean="0">
                <a:latin typeface="Bookman Old Style" panose="02050604050505020204" pitchFamily="18" charset="0"/>
              </a:rPr>
              <a:t>)</a:t>
            </a:r>
          </a:p>
          <a:p>
            <a:pPr marL="0" indent="0">
              <a:buNone/>
            </a:pPr>
            <a:endParaRPr lang="en-US" sz="1800" dirty="0" smtClean="0">
              <a:latin typeface="Bookman Old Style" panose="02050604050505020204" pitchFamily="18" charset="0"/>
            </a:endParaRPr>
          </a:p>
          <a:p>
            <a:pPr marL="0" indent="0">
              <a:buNone/>
            </a:pPr>
            <a:r>
              <a:rPr lang="en-US" sz="1800" dirty="0" smtClean="0">
                <a:latin typeface="Bookman Old Style" panose="02050604050505020204" pitchFamily="18" charset="0"/>
              </a:rPr>
              <a:t>“…the </a:t>
            </a:r>
            <a:r>
              <a:rPr lang="en-US" sz="1800" dirty="0">
                <a:latin typeface="Bookman Old Style" panose="02050604050505020204" pitchFamily="18" charset="0"/>
              </a:rPr>
              <a:t>godawful amount of pain will be all the clue I need that the person inside of me is trying to break out” (264</a:t>
            </a:r>
            <a:r>
              <a:rPr lang="en-US" sz="1800" dirty="0" smtClean="0">
                <a:latin typeface="Bookman Old Style" panose="02050604050505020204" pitchFamily="18" charset="0"/>
              </a:rPr>
              <a:t>)</a:t>
            </a:r>
          </a:p>
          <a:p>
            <a:pPr marL="0" indent="0">
              <a:buNone/>
            </a:pPr>
            <a:endParaRPr lang="en-US" sz="1800" dirty="0" smtClean="0">
              <a:latin typeface="Bookman Old Style" panose="02050604050505020204" pitchFamily="18" charset="0"/>
            </a:endParaRPr>
          </a:p>
          <a:p>
            <a:pPr marL="0" indent="0">
              <a:buNone/>
            </a:pPr>
            <a:r>
              <a:rPr lang="en-US" sz="1800" dirty="0" smtClean="0">
                <a:latin typeface="Bookman Old Style" panose="02050604050505020204" pitchFamily="18" charset="0"/>
              </a:rPr>
              <a:t>	“</a:t>
            </a:r>
            <a:r>
              <a:rPr lang="en-US" sz="1800" dirty="0">
                <a:latin typeface="Bookman Old Style" panose="02050604050505020204" pitchFamily="18" charset="0"/>
              </a:rPr>
              <a:t>Was that a kick?”</a:t>
            </a:r>
          </a:p>
          <a:p>
            <a:pPr marL="0" indent="0">
              <a:buNone/>
            </a:pPr>
            <a:r>
              <a:rPr lang="en-US" sz="1800" dirty="0" smtClean="0">
                <a:latin typeface="Bookman Old Style" panose="02050604050505020204" pitchFamily="18" charset="0"/>
              </a:rPr>
              <a:t>	“</a:t>
            </a:r>
            <a:r>
              <a:rPr lang="en-US" sz="1800" dirty="0">
                <a:latin typeface="Bookman Old Style" panose="02050604050505020204" pitchFamily="18" charset="0"/>
              </a:rPr>
              <a:t>Or an elbow.  I can never tell.”</a:t>
            </a:r>
          </a:p>
          <a:p>
            <a:pPr marL="0" indent="0">
              <a:buNone/>
            </a:pPr>
            <a:r>
              <a:rPr lang="en-US" sz="1800" dirty="0" smtClean="0">
                <a:latin typeface="Bookman Old Style" panose="02050604050505020204" pitchFamily="18" charset="0"/>
              </a:rPr>
              <a:t>	I </a:t>
            </a:r>
            <a:r>
              <a:rPr lang="en-US" sz="1800" dirty="0">
                <a:latin typeface="Bookman Old Style" panose="02050604050505020204" pitchFamily="18" charset="0"/>
              </a:rPr>
              <a:t>was completely amazed.  “It has elbows?”  I looked down at Baby’s stomach and then back at her face.  “There are elbows in there?”  (274</a:t>
            </a:r>
            <a:r>
              <a:rPr lang="en-US" sz="1800" dirty="0" smtClean="0">
                <a:latin typeface="Bookman Old Style" panose="02050604050505020204" pitchFamily="18" charset="0"/>
              </a:rPr>
              <a:t>)</a:t>
            </a:r>
          </a:p>
          <a:p>
            <a:pPr marL="0" indent="0">
              <a:buNone/>
            </a:pPr>
            <a:endParaRPr lang="en-US" sz="1800" dirty="0" smtClean="0">
              <a:latin typeface="Bookman Old Style" panose="02050604050505020204" pitchFamily="18" charset="0"/>
            </a:endParaRPr>
          </a:p>
          <a:p>
            <a:pPr marL="0" indent="0">
              <a:buNone/>
            </a:pPr>
            <a:r>
              <a:rPr lang="en-US" sz="1800" dirty="0">
                <a:latin typeface="Bookman Old Style" panose="02050604050505020204" pitchFamily="18" charset="0"/>
              </a:rPr>
              <a:t>“Did they not show you the </a:t>
            </a:r>
            <a:r>
              <a:rPr lang="en-US" sz="1800" i="1" dirty="0">
                <a:latin typeface="Bookman Old Style" panose="02050604050505020204" pitchFamily="18" charset="0"/>
              </a:rPr>
              <a:t>Miracle of Life</a:t>
            </a:r>
            <a:r>
              <a:rPr lang="en-US" sz="1800" dirty="0">
                <a:latin typeface="Bookman Old Style" panose="02050604050505020204" pitchFamily="18" charset="0"/>
              </a:rPr>
              <a:t> video </a:t>
            </a:r>
            <a:r>
              <a:rPr lang="en-US" sz="1800" dirty="0" smtClean="0">
                <a:latin typeface="Bookman Old Style" panose="02050604050505020204" pitchFamily="18" charset="0"/>
              </a:rPr>
              <a:t>in homeschool</a:t>
            </a:r>
            <a:r>
              <a:rPr lang="en-US" sz="1800" dirty="0">
                <a:latin typeface="Bookman Old Style" panose="02050604050505020204" pitchFamily="18" charset="0"/>
              </a:rPr>
              <a:t>?” (275</a:t>
            </a:r>
            <a:r>
              <a:rPr lang="en-US" sz="1800" dirty="0" smtClean="0">
                <a:latin typeface="Bookman Old Style" panose="02050604050505020204" pitchFamily="18" charset="0"/>
              </a:rPr>
              <a:t>)</a:t>
            </a:r>
          </a:p>
          <a:p>
            <a:pPr marL="0" indent="0">
              <a:buNone/>
            </a:pPr>
            <a:endParaRPr lang="en-US" sz="1800" dirty="0" smtClean="0">
              <a:latin typeface="Bookman Old Style" panose="02050604050505020204" pitchFamily="18" charset="0"/>
            </a:endParaRPr>
          </a:p>
          <a:p>
            <a:pPr marL="0" indent="0">
              <a:buNone/>
            </a:pPr>
            <a:r>
              <a:rPr lang="en-US" sz="1800" dirty="0">
                <a:latin typeface="Bookman Old Style" panose="02050604050505020204" pitchFamily="18" charset="0"/>
              </a:rPr>
              <a:t>"an impossibly small human</a:t>
            </a:r>
            <a:r>
              <a:rPr lang="en-US" sz="1800" dirty="0" smtClean="0">
                <a:latin typeface="Bookman Old Style" panose="02050604050505020204" pitchFamily="18" charset="0"/>
              </a:rPr>
              <a:t>”; “</a:t>
            </a:r>
            <a:r>
              <a:rPr lang="en-US" sz="1800" dirty="0">
                <a:latin typeface="Bookman Old Style" panose="02050604050505020204" pitchFamily="18" charset="0"/>
              </a:rPr>
              <a:t>such a small person” (</a:t>
            </a:r>
            <a:r>
              <a:rPr lang="en-US" sz="1800" dirty="0" smtClean="0">
                <a:latin typeface="Bookman Old Style" panose="02050604050505020204" pitchFamily="18" charset="0"/>
              </a:rPr>
              <a:t>341-2)</a:t>
            </a:r>
            <a:endParaRPr lang="en-US" sz="18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11</a:t>
            </a:fld>
            <a:endParaRPr lang="en-US"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103668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2600" dirty="0" smtClean="0">
                <a:latin typeface="Bookman Old Style" panose="02050604050505020204" pitchFamily="18" charset="0"/>
              </a:rPr>
              <a:t>Works Cited</a:t>
            </a:r>
            <a:endParaRPr lang="en-US" sz="26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12</a:t>
            </a:fld>
            <a:endParaRPr lang="en-US" dirty="0">
              <a:solidFill>
                <a:srgbClr val="000000"/>
              </a:solidFill>
              <a:latin typeface="Bookman Old Style" panose="02050604050505020204" pitchFamily="18" charset="0"/>
            </a:endParaRPr>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571" t="39369" r="25726" b="10814"/>
          <a:stretch/>
        </p:blipFill>
        <p:spPr bwMode="auto">
          <a:xfrm>
            <a:off x="685800" y="13716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61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229600" cy="762000"/>
          </a:xfrm>
        </p:spPr>
        <p:txBody>
          <a:bodyPr/>
          <a:lstStyle/>
          <a:p>
            <a:r>
              <a:rPr lang="en-US" sz="2600" dirty="0">
                <a:solidFill>
                  <a:srgbClr val="000000"/>
                </a:solidFill>
                <a:latin typeface="Bookman Old Style" panose="02050604050505020204" pitchFamily="18" charset="0"/>
              </a:rPr>
              <a:t>Structure of Presentation</a:t>
            </a:r>
            <a:endParaRPr lang="en-US" sz="2600"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219201" y="1600200"/>
            <a:ext cx="2667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p:cNvPicPr>
            <a:picLocks noGrp="1" noChangeAspect="1"/>
          </p:cNvPicPr>
          <p:nvPr>
            <p:ph sz="quarter" idx="2"/>
          </p:nvPr>
        </p:nvPicPr>
        <p:blipFill rotWithShape="1">
          <a:blip r:embed="rId3" cstate="print">
            <a:extLst>
              <a:ext uri="{28A0092B-C50C-407E-A947-70E740481C1C}">
                <a14:useLocalDpi xmlns:a14="http://schemas.microsoft.com/office/drawing/2010/main" val="0"/>
              </a:ext>
            </a:extLst>
          </a:blip>
          <a:srcRect l="6570" r="8523"/>
          <a:stretch/>
        </p:blipFill>
        <p:spPr>
          <a:xfrm rot="10800000">
            <a:off x="5029200" y="1600200"/>
            <a:ext cx="2743200" cy="2362200"/>
          </a:xfrm>
        </p:spPr>
      </p:pic>
      <p:sp>
        <p:nvSpPr>
          <p:cNvPr id="7" name="Text Placeholder 6"/>
          <p:cNvSpPr>
            <a:spLocks noGrp="1"/>
          </p:cNvSpPr>
          <p:nvPr>
            <p:ph type="body" sz="half" idx="3"/>
          </p:nvPr>
        </p:nvSpPr>
        <p:spPr>
          <a:xfrm>
            <a:off x="457200" y="4114800"/>
            <a:ext cx="8229600" cy="2011363"/>
          </a:xfrm>
        </p:spPr>
        <p:txBody>
          <a:bodyPr/>
          <a:lstStyle/>
          <a:p>
            <a:pPr marL="571500" indent="-571500">
              <a:buFont typeface="+mj-lt"/>
              <a:buAutoNum type="romanUcPeriod"/>
            </a:pPr>
            <a:r>
              <a:rPr lang="en-US" sz="2000" dirty="0">
                <a:latin typeface="Bookman Old Style" panose="02050604050505020204" pitchFamily="18" charset="0"/>
              </a:rPr>
              <a:t>Details </a:t>
            </a:r>
            <a:r>
              <a:rPr lang="en-US" sz="2000" dirty="0" smtClean="0">
                <a:latin typeface="Bookman Old Style" panose="02050604050505020204" pitchFamily="18" charset="0"/>
              </a:rPr>
              <a:t>of Lisabeth </a:t>
            </a:r>
            <a:r>
              <a:rPr lang="en-US" sz="2000" dirty="0">
                <a:latin typeface="Bookman Old Style" panose="02050604050505020204" pitchFamily="18" charset="0"/>
              </a:rPr>
              <a:t>Posthuma’s novel </a:t>
            </a:r>
            <a:r>
              <a:rPr lang="en-US" sz="2000" i="1" dirty="0">
                <a:latin typeface="Bookman Old Style" panose="02050604050505020204" pitchFamily="18" charset="0"/>
              </a:rPr>
              <a:t>Baby &amp; Solo</a:t>
            </a:r>
          </a:p>
          <a:p>
            <a:pPr marL="571500" indent="-571500">
              <a:buFont typeface="+mj-lt"/>
              <a:buAutoNum type="romanUcPeriod"/>
            </a:pPr>
            <a:r>
              <a:rPr lang="en-US" sz="2000" dirty="0">
                <a:latin typeface="Bookman Old Style" panose="02050604050505020204" pitchFamily="18" charset="0"/>
              </a:rPr>
              <a:t>Review of </a:t>
            </a:r>
            <a:r>
              <a:rPr lang="en-US" sz="2000" dirty="0" smtClean="0">
                <a:latin typeface="Bookman Old Style" panose="02050604050505020204" pitchFamily="18" charset="0"/>
              </a:rPr>
              <a:t>Contemporary Literary Theories</a:t>
            </a:r>
            <a:endParaRPr lang="en-US" sz="2000" dirty="0">
              <a:latin typeface="Bookman Old Style" panose="02050604050505020204" pitchFamily="18" charset="0"/>
            </a:endParaRPr>
          </a:p>
          <a:p>
            <a:pPr marL="571500" indent="-571500">
              <a:buFont typeface="+mj-lt"/>
              <a:buAutoNum type="romanUcPeriod"/>
            </a:pPr>
            <a:r>
              <a:rPr lang="en-US" sz="2000" dirty="0">
                <a:latin typeface="Bookman Old Style" panose="02050604050505020204" pitchFamily="18" charset="0"/>
              </a:rPr>
              <a:t>Application of the Five Questions of Right-to-Life Literary </a:t>
            </a:r>
            <a:r>
              <a:rPr lang="en-US" sz="2000" dirty="0" smtClean="0">
                <a:latin typeface="Bookman Old Style" panose="02050604050505020204" pitchFamily="18" charset="0"/>
              </a:rPr>
              <a:t>Theory</a:t>
            </a:r>
            <a:endParaRPr lang="en-US" sz="2000" dirty="0">
              <a:latin typeface="Bookman Old Style" panose="02050604050505020204" pitchFamily="18" charset="0"/>
            </a:endParaRPr>
          </a:p>
          <a:p>
            <a:pPr marL="571500" indent="-571500">
              <a:buFont typeface="+mj-lt"/>
              <a:buAutoNum type="romanUcPeriod"/>
            </a:pPr>
            <a:r>
              <a:rPr lang="en-US" sz="2000" dirty="0">
                <a:latin typeface="Bookman Old Style" panose="02050604050505020204" pitchFamily="18" charset="0"/>
              </a:rPr>
              <a:t>Questions and </a:t>
            </a:r>
            <a:r>
              <a:rPr lang="en-US" sz="2000" dirty="0" smtClean="0">
                <a:latin typeface="Bookman Old Style" panose="02050604050505020204" pitchFamily="18" charset="0"/>
              </a:rPr>
              <a:t>Answers (or Utterly Hopeless Deer-in-the-Headlight Stares </a:t>
            </a:r>
            <a:r>
              <a:rPr lang="en-US" sz="2000" dirty="0">
                <a:latin typeface="Bookman Old Style" panose="02050604050505020204" pitchFamily="18" charset="0"/>
              </a:rPr>
              <a:t>from </a:t>
            </a:r>
            <a:r>
              <a:rPr lang="en-US" sz="2000" dirty="0" smtClean="0">
                <a:latin typeface="Bookman Old Style" panose="02050604050505020204" pitchFamily="18" charset="0"/>
              </a:rPr>
              <a:t>Presenter)</a:t>
            </a:r>
            <a:endParaRPr lang="en-US" sz="20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latin typeface="Bookman Old Style" panose="02050604050505020204" pitchFamily="18" charset="0"/>
              </a:rPr>
              <a:pPr>
                <a:defRPr/>
              </a:pPr>
              <a:t>2</a:t>
            </a:fld>
            <a:endParaRPr lang="en-US" dirty="0">
              <a:latin typeface="Bookman Old Style" panose="02050604050505020204" pitchFamily="18" charset="0"/>
            </a:endParaRPr>
          </a:p>
        </p:txBody>
      </p:sp>
    </p:spTree>
    <p:extLst>
      <p:ext uri="{BB962C8B-B14F-4D97-AF65-F5344CB8AC3E}">
        <p14:creationId xmlns:p14="http://schemas.microsoft.com/office/powerpoint/2010/main" val="25962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571500" lvl="0" indent="-571500">
              <a:spcBef>
                <a:spcPct val="20000"/>
              </a:spcBef>
            </a:pPr>
            <a:r>
              <a:rPr lang="en-US" sz="2600" dirty="0" smtClean="0">
                <a:solidFill>
                  <a:srgbClr val="000000"/>
                </a:solidFill>
                <a:latin typeface="Bookman Old Style" panose="02050604050505020204" pitchFamily="18" charset="0"/>
              </a:rPr>
              <a:t>I. </a:t>
            </a:r>
            <a:r>
              <a:rPr lang="en-US" sz="2600" dirty="0">
                <a:solidFill>
                  <a:srgbClr val="000000"/>
                </a:solidFill>
                <a:latin typeface="Bookman Old Style" panose="02050604050505020204" pitchFamily="18" charset="0"/>
                <a:ea typeface="+mn-ea"/>
                <a:cs typeface="+mn-cs"/>
              </a:rPr>
              <a:t>Details </a:t>
            </a:r>
            <a:r>
              <a:rPr lang="en-US" sz="2600" dirty="0" smtClean="0">
                <a:solidFill>
                  <a:srgbClr val="000000"/>
                </a:solidFill>
                <a:latin typeface="Bookman Old Style" panose="02050604050505020204" pitchFamily="18" charset="0"/>
                <a:ea typeface="+mn-ea"/>
                <a:cs typeface="+mn-cs"/>
              </a:rPr>
              <a:t>of Lisabeth </a:t>
            </a:r>
            <a:r>
              <a:rPr lang="en-US" sz="2600" dirty="0">
                <a:solidFill>
                  <a:srgbClr val="000000"/>
                </a:solidFill>
                <a:latin typeface="Bookman Old Style" panose="02050604050505020204" pitchFamily="18" charset="0"/>
                <a:ea typeface="+mn-ea"/>
                <a:cs typeface="+mn-cs"/>
              </a:rPr>
              <a:t>Posthuma’s </a:t>
            </a:r>
            <a:r>
              <a:rPr lang="en-US" sz="2600" dirty="0" smtClean="0">
                <a:solidFill>
                  <a:srgbClr val="000000"/>
                </a:solidFill>
                <a:latin typeface="Bookman Old Style" panose="02050604050505020204" pitchFamily="18" charset="0"/>
                <a:ea typeface="+mn-ea"/>
                <a:cs typeface="+mn-cs"/>
              </a:rPr>
              <a:t>novel</a:t>
            </a:r>
            <a:br>
              <a:rPr lang="en-US" sz="2600" dirty="0" smtClean="0">
                <a:solidFill>
                  <a:srgbClr val="000000"/>
                </a:solidFill>
                <a:latin typeface="Bookman Old Style" panose="02050604050505020204" pitchFamily="18" charset="0"/>
                <a:ea typeface="+mn-ea"/>
                <a:cs typeface="+mn-cs"/>
              </a:rPr>
            </a:br>
            <a:r>
              <a:rPr lang="en-US" sz="2600" i="1" dirty="0" smtClean="0">
                <a:solidFill>
                  <a:srgbClr val="000000"/>
                </a:solidFill>
                <a:latin typeface="Bookman Old Style" panose="02050604050505020204" pitchFamily="18" charset="0"/>
                <a:ea typeface="+mn-ea"/>
                <a:cs typeface="+mn-cs"/>
              </a:rPr>
              <a:t>Baby </a:t>
            </a:r>
            <a:r>
              <a:rPr lang="en-US" sz="2600" i="1" dirty="0">
                <a:solidFill>
                  <a:srgbClr val="000000"/>
                </a:solidFill>
                <a:latin typeface="Bookman Old Style" panose="02050604050505020204" pitchFamily="18" charset="0"/>
                <a:ea typeface="+mn-ea"/>
                <a:cs typeface="+mn-cs"/>
              </a:rPr>
              <a:t>&amp; </a:t>
            </a:r>
            <a:r>
              <a:rPr lang="en-US" sz="2600" i="1" dirty="0" smtClean="0">
                <a:solidFill>
                  <a:srgbClr val="000000"/>
                </a:solidFill>
                <a:latin typeface="Bookman Old Style" panose="02050604050505020204" pitchFamily="18" charset="0"/>
                <a:ea typeface="+mn-ea"/>
                <a:cs typeface="+mn-cs"/>
              </a:rPr>
              <a:t>Solo</a:t>
            </a:r>
            <a:endParaRPr lang="en-US" sz="2600" dirty="0">
              <a:latin typeface="Bookman Old Style" panose="02050604050505020204" pitchFamily="18" charset="0"/>
            </a:endParaRPr>
          </a:p>
        </p:txBody>
      </p:sp>
      <p:sp>
        <p:nvSpPr>
          <p:cNvPr id="2" name="Content Placeholder 1"/>
          <p:cNvSpPr>
            <a:spLocks noGrp="1"/>
          </p:cNvSpPr>
          <p:nvPr>
            <p:ph sz="half" idx="1"/>
          </p:nvPr>
        </p:nvSpPr>
        <p:spPr>
          <a:xfrm>
            <a:off x="457200" y="1600200"/>
            <a:ext cx="4876800" cy="4525963"/>
          </a:xfrm>
        </p:spPr>
        <p:txBody>
          <a:bodyPr/>
          <a:lstStyle/>
          <a:p>
            <a:pPr marL="0" indent="0">
              <a:buNone/>
            </a:pPr>
            <a:r>
              <a:rPr lang="en-US" sz="1600" dirty="0" smtClean="0">
                <a:latin typeface="Bookman Old Style" panose="02050604050505020204" pitchFamily="18" charset="0"/>
              </a:rPr>
              <a:t>Amazon rankings:</a:t>
            </a:r>
          </a:p>
          <a:p>
            <a:pPr marL="400050" lvl="1" indent="0">
              <a:buNone/>
            </a:pPr>
            <a:endParaRPr lang="en-US" sz="1600" dirty="0" smtClean="0">
              <a:latin typeface="Bookman Old Style" panose="02050604050505020204" pitchFamily="18" charset="0"/>
            </a:endParaRPr>
          </a:p>
          <a:p>
            <a:pPr marL="400050" lvl="1" indent="0">
              <a:buNone/>
            </a:pPr>
            <a:r>
              <a:rPr lang="en-US" sz="1600" dirty="0" smtClean="0">
                <a:latin typeface="Bookman Old Style" panose="02050604050505020204" pitchFamily="18" charset="0"/>
              </a:rPr>
              <a:t>4.8 of </a:t>
            </a:r>
            <a:r>
              <a:rPr lang="en-US" sz="1600" dirty="0">
                <a:latin typeface="Bookman Old Style" panose="02050604050505020204" pitchFamily="18" charset="0"/>
              </a:rPr>
              <a:t>5 </a:t>
            </a:r>
            <a:r>
              <a:rPr lang="en-US" sz="1600" dirty="0" smtClean="0">
                <a:latin typeface="Bookman Old Style" panose="02050604050505020204" pitchFamily="18" charset="0"/>
              </a:rPr>
              <a:t>(59 reviews)</a:t>
            </a:r>
          </a:p>
          <a:p>
            <a:pPr marL="400050" lvl="1" indent="0">
              <a:buNone/>
            </a:pPr>
            <a:endParaRPr lang="en-US" sz="1600" dirty="0" smtClean="0">
              <a:latin typeface="Bookman Old Style" panose="02050604050505020204" pitchFamily="18" charset="0"/>
            </a:endParaRPr>
          </a:p>
          <a:p>
            <a:pPr marL="400050" lvl="1" indent="0">
              <a:buNone/>
            </a:pPr>
            <a:r>
              <a:rPr lang="en-US" sz="1600" dirty="0" smtClean="0">
                <a:latin typeface="Bookman Old Style" panose="02050604050505020204" pitchFamily="18" charset="0"/>
              </a:rPr>
              <a:t>#835,186 </a:t>
            </a:r>
            <a:r>
              <a:rPr lang="en-US" sz="1600" dirty="0">
                <a:latin typeface="Bookman Old Style" panose="02050604050505020204" pitchFamily="18" charset="0"/>
              </a:rPr>
              <a:t>in the best sellers </a:t>
            </a:r>
            <a:r>
              <a:rPr lang="en-US" sz="1600" dirty="0" smtClean="0">
                <a:latin typeface="Bookman Old Style" panose="02050604050505020204" pitchFamily="18" charset="0"/>
              </a:rPr>
              <a:t>category</a:t>
            </a:r>
          </a:p>
          <a:p>
            <a:pPr marL="400050" lvl="1" indent="0">
              <a:buNone/>
            </a:pPr>
            <a:endParaRPr lang="en-US" sz="1600" dirty="0">
              <a:latin typeface="Bookman Old Style" panose="02050604050505020204" pitchFamily="18" charset="0"/>
            </a:endParaRPr>
          </a:p>
          <a:p>
            <a:pPr marL="400050" lvl="1" indent="0">
              <a:buNone/>
            </a:pPr>
            <a:r>
              <a:rPr lang="en-US" sz="1600" dirty="0" smtClean="0">
                <a:latin typeface="Bookman Old Style" panose="02050604050505020204" pitchFamily="18" charset="0"/>
              </a:rPr>
              <a:t>#</a:t>
            </a:r>
            <a:r>
              <a:rPr lang="en-US" sz="1600" dirty="0">
                <a:latin typeface="Bookman Old Style" panose="02050604050505020204" pitchFamily="18" charset="0"/>
              </a:rPr>
              <a:t>1,486 in </a:t>
            </a:r>
            <a:r>
              <a:rPr lang="en-US" sz="1600" dirty="0" smtClean="0">
                <a:latin typeface="Bookman Old Style" panose="02050604050505020204" pitchFamily="18" charset="0"/>
              </a:rPr>
              <a:t>“</a:t>
            </a:r>
            <a:r>
              <a:rPr lang="en-US" sz="1600" dirty="0">
                <a:latin typeface="Bookman Old Style" panose="02050604050505020204" pitchFamily="18" charset="0"/>
              </a:rPr>
              <a:t>Teen &amp; Young Adult LGBTQ+ Fiction</a:t>
            </a:r>
            <a:r>
              <a:rPr lang="en-US" sz="1600" dirty="0" smtClean="0">
                <a:latin typeface="Bookman Old Style" panose="02050604050505020204" pitchFamily="18" charset="0"/>
              </a:rPr>
              <a:t>”</a:t>
            </a:r>
          </a:p>
          <a:p>
            <a:pPr marL="400050" lvl="1" indent="0">
              <a:buNone/>
            </a:pPr>
            <a:endParaRPr lang="en-US" sz="1600" dirty="0">
              <a:latin typeface="Bookman Old Style" panose="02050604050505020204" pitchFamily="18" charset="0"/>
            </a:endParaRPr>
          </a:p>
          <a:p>
            <a:pPr marL="400050" lvl="1" indent="0">
              <a:buNone/>
            </a:pPr>
            <a:r>
              <a:rPr lang="en-US" sz="1600" dirty="0" smtClean="0">
                <a:latin typeface="Bookman Old Style" panose="02050604050505020204" pitchFamily="18" charset="0"/>
              </a:rPr>
              <a:t>#</a:t>
            </a:r>
            <a:r>
              <a:rPr lang="en-US" sz="1600" dirty="0">
                <a:latin typeface="Bookman Old Style" panose="02050604050505020204" pitchFamily="18" charset="0"/>
              </a:rPr>
              <a:t>1,052 in “Teen &amp; Young Adult Fiction about Death &amp; Dying</a:t>
            </a:r>
            <a:r>
              <a:rPr lang="en-US" sz="1600" dirty="0" smtClean="0">
                <a:latin typeface="Bookman Old Style" panose="02050604050505020204" pitchFamily="18" charset="0"/>
              </a:rPr>
              <a:t>”</a:t>
            </a:r>
          </a:p>
          <a:p>
            <a:pPr marL="400050" lvl="1" indent="0">
              <a:buNone/>
            </a:pPr>
            <a:endParaRPr lang="en-US" sz="1600" dirty="0" smtClean="0">
              <a:latin typeface="Bookman Old Style" panose="02050604050505020204" pitchFamily="18" charset="0"/>
            </a:endParaRPr>
          </a:p>
          <a:p>
            <a:pPr marL="400050" lvl="1" indent="0">
              <a:buNone/>
            </a:pPr>
            <a:r>
              <a:rPr lang="en-US" sz="1600" dirty="0" smtClean="0">
                <a:latin typeface="Bookman Old Style" panose="02050604050505020204" pitchFamily="18" charset="0"/>
              </a:rPr>
              <a:t>#</a:t>
            </a:r>
            <a:r>
              <a:rPr lang="en-US" sz="1600" dirty="0">
                <a:latin typeface="Bookman Old Style" panose="02050604050505020204" pitchFamily="18" charset="0"/>
              </a:rPr>
              <a:t>507 in </a:t>
            </a:r>
            <a:r>
              <a:rPr lang="en-US" sz="1600" dirty="0" smtClean="0">
                <a:latin typeface="Bookman Old Style" panose="02050604050505020204" pitchFamily="18" charset="0"/>
              </a:rPr>
              <a:t>“</a:t>
            </a:r>
            <a:r>
              <a:rPr lang="en-US" sz="1600" dirty="0">
                <a:latin typeface="Bookman Old Style" panose="02050604050505020204" pitchFamily="18" charset="0"/>
              </a:rPr>
              <a:t>Teen &amp; Young Adult Fiction on Depression &amp; Mental Health</a:t>
            </a:r>
            <a:r>
              <a:rPr lang="en-US" sz="1600" dirty="0" smtClean="0">
                <a:latin typeface="Bookman Old Style" panose="02050604050505020204" pitchFamily="18" charset="0"/>
              </a:rPr>
              <a:t>”</a:t>
            </a:r>
          </a:p>
          <a:p>
            <a:pPr marL="0" indent="0">
              <a:buNone/>
            </a:pPr>
            <a:endParaRPr lang="en-US" sz="1600" dirty="0">
              <a:latin typeface="Bookman Old Style" panose="02050604050505020204" pitchFamily="18" charset="0"/>
            </a:endParaRPr>
          </a:p>
          <a:p>
            <a:pPr marL="0" indent="0">
              <a:buNone/>
            </a:pPr>
            <a:r>
              <a:rPr lang="en-US" sz="1600" dirty="0" smtClean="0">
                <a:latin typeface="Bookman Old Style" panose="02050604050505020204" pitchFamily="18" charset="0"/>
              </a:rPr>
              <a:t>Goodreads.com: 4.38 of 5 (504 ratings)</a:t>
            </a:r>
            <a:endParaRPr lang="en-US" sz="16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3</a:t>
            </a:fld>
            <a:endParaRPr lang="en-US" dirty="0">
              <a:solidFill>
                <a:srgbClr val="000000"/>
              </a:solidFill>
              <a:latin typeface="Bookman Old Style" panose="02050604050505020204" pitchFamily="18" charset="0"/>
            </a:endParaRPr>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00200"/>
            <a:ext cx="30479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53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173162"/>
          </a:xfrm>
        </p:spPr>
        <p:txBody>
          <a:bodyPr/>
          <a:lstStyle/>
          <a:p>
            <a:r>
              <a:rPr lang="en-US" sz="2600" dirty="0" smtClean="0">
                <a:solidFill>
                  <a:srgbClr val="000000"/>
                </a:solidFill>
                <a:latin typeface="Bookman Old Style" panose="02050604050505020204" pitchFamily="18" charset="0"/>
              </a:rPr>
              <a:t>II.  Review of Contemporary </a:t>
            </a:r>
            <a:r>
              <a:rPr lang="en-US" sz="2600" dirty="0">
                <a:solidFill>
                  <a:srgbClr val="000000"/>
                </a:solidFill>
                <a:latin typeface="Bookman Old Style" panose="02050604050505020204" pitchFamily="18" charset="0"/>
              </a:rPr>
              <a:t>Literary </a:t>
            </a:r>
            <a:r>
              <a:rPr lang="en-US" sz="2600" dirty="0" smtClean="0">
                <a:solidFill>
                  <a:srgbClr val="000000"/>
                </a:solidFill>
                <a:latin typeface="Bookman Old Style" panose="02050604050505020204" pitchFamily="18" charset="0"/>
              </a:rPr>
              <a:t>Theories</a:t>
            </a:r>
            <a:endParaRPr lang="en-US" sz="2600" dirty="0">
              <a:latin typeface="Bookman Old Style" panose="02050604050505020204" pitchFamily="18" charset="0"/>
            </a:endParaRPr>
          </a:p>
        </p:txBody>
      </p:sp>
      <p:sp>
        <p:nvSpPr>
          <p:cNvPr id="7" name="Content Placeholder 6"/>
          <p:cNvSpPr>
            <a:spLocks noGrp="1"/>
          </p:cNvSpPr>
          <p:nvPr>
            <p:ph idx="1"/>
          </p:nvPr>
        </p:nvSpPr>
        <p:spPr>
          <a:xfrm>
            <a:off x="609600" y="1524000"/>
            <a:ext cx="7772400" cy="4602163"/>
          </a:xfrm>
        </p:spPr>
        <p:txBody>
          <a:bodyPr numCol="2" spcCol="457200"/>
          <a:lstStyle/>
          <a:p>
            <a:pPr marL="0" marR="0" indent="0">
              <a:spcBef>
                <a:spcPts val="0"/>
              </a:spcBef>
              <a:spcAft>
                <a:spcPts val="0"/>
              </a:spcAft>
              <a:buNone/>
            </a:pPr>
            <a:r>
              <a:rPr lang="en-US" sz="2000" dirty="0" smtClean="0">
                <a:latin typeface="Bookman Old Style"/>
                <a:ea typeface="Calibri"/>
                <a:cs typeface="Times New Roman"/>
              </a:rPr>
              <a:t>Archetypal/Jungian Criticism</a:t>
            </a:r>
          </a:p>
          <a:p>
            <a:pPr marL="0" marR="0" indent="0">
              <a:spcBef>
                <a:spcPts val="0"/>
              </a:spcBef>
              <a:spcAft>
                <a:spcPts val="0"/>
              </a:spcAft>
              <a:buNone/>
            </a:pPr>
            <a:endParaRPr lang="en-US" sz="2000" dirty="0">
              <a:latin typeface="Bookman Old Style"/>
              <a:ea typeface="Calibri"/>
              <a:cs typeface="Times New Roman"/>
            </a:endParaRPr>
          </a:p>
          <a:p>
            <a:pPr marL="0" marR="0" indent="0">
              <a:spcBef>
                <a:spcPts val="0"/>
              </a:spcBef>
              <a:spcAft>
                <a:spcPts val="0"/>
              </a:spcAft>
              <a:buNone/>
            </a:pPr>
            <a:r>
              <a:rPr lang="en-US" sz="2000" dirty="0">
                <a:latin typeface="Bookman Old Style"/>
                <a:ea typeface="Calibri"/>
                <a:cs typeface="Times New Roman"/>
              </a:rPr>
              <a:t>Biographical </a:t>
            </a:r>
            <a:r>
              <a:rPr lang="en-US" sz="2000" dirty="0" smtClean="0">
                <a:latin typeface="Bookman Old Style"/>
                <a:ea typeface="Calibri"/>
                <a:cs typeface="Times New Roman"/>
              </a:rPr>
              <a:t>Criticism</a:t>
            </a:r>
          </a:p>
          <a:p>
            <a:pPr marL="0" marR="0" indent="0">
              <a:spcBef>
                <a:spcPts val="0"/>
              </a:spcBef>
              <a:spcAft>
                <a:spcPts val="0"/>
              </a:spcAft>
              <a:buNone/>
            </a:pPr>
            <a:endParaRPr lang="en-US" sz="2000" dirty="0">
              <a:latin typeface="Bookman Old Style"/>
              <a:ea typeface="Calibri"/>
              <a:cs typeface="Times New Roman"/>
            </a:endParaRPr>
          </a:p>
          <a:p>
            <a:pPr marL="0" marR="0" indent="0">
              <a:spcBef>
                <a:spcPts val="0"/>
              </a:spcBef>
              <a:spcAft>
                <a:spcPts val="0"/>
              </a:spcAft>
              <a:buNone/>
            </a:pPr>
            <a:r>
              <a:rPr lang="en-US" sz="2000" dirty="0">
                <a:latin typeface="Bookman Old Style"/>
                <a:ea typeface="Calibri"/>
                <a:cs typeface="Times New Roman"/>
              </a:rPr>
              <a:t>Critical Disability </a:t>
            </a:r>
            <a:r>
              <a:rPr lang="en-US" sz="2000" dirty="0" smtClean="0">
                <a:latin typeface="Bookman Old Style"/>
                <a:ea typeface="Calibri"/>
                <a:cs typeface="Times New Roman"/>
              </a:rPr>
              <a:t>Studies</a:t>
            </a:r>
          </a:p>
          <a:p>
            <a:pPr marL="0" marR="0" indent="0">
              <a:spcBef>
                <a:spcPts val="0"/>
              </a:spcBef>
              <a:spcAft>
                <a:spcPts val="0"/>
              </a:spcAft>
              <a:buNone/>
            </a:pPr>
            <a:endParaRPr lang="en-US" sz="2000" dirty="0">
              <a:latin typeface="Bookman Old Style"/>
              <a:ea typeface="Calibri"/>
              <a:cs typeface="Times New Roman"/>
            </a:endParaRPr>
          </a:p>
          <a:p>
            <a:pPr marL="0" marR="0" indent="0">
              <a:spcBef>
                <a:spcPts val="0"/>
              </a:spcBef>
              <a:spcAft>
                <a:spcPts val="0"/>
              </a:spcAft>
              <a:buNone/>
            </a:pPr>
            <a:r>
              <a:rPr lang="en-US" sz="2000" dirty="0">
                <a:latin typeface="Bookman Old Style"/>
                <a:ea typeface="Calibri"/>
                <a:cs typeface="Times New Roman"/>
              </a:rPr>
              <a:t>Critical Race </a:t>
            </a:r>
            <a:r>
              <a:rPr lang="en-US" sz="2000" dirty="0" smtClean="0">
                <a:latin typeface="Bookman Old Style"/>
                <a:ea typeface="Calibri"/>
                <a:cs typeface="Times New Roman"/>
              </a:rPr>
              <a:t>Theory</a:t>
            </a:r>
          </a:p>
          <a:p>
            <a:pPr marL="0" marR="0" indent="0">
              <a:spcBef>
                <a:spcPts val="0"/>
              </a:spcBef>
              <a:spcAft>
                <a:spcPts val="0"/>
              </a:spcAft>
              <a:buNone/>
            </a:pPr>
            <a:endParaRPr lang="en-US" sz="2000" dirty="0">
              <a:latin typeface="Bookman Old Style"/>
              <a:ea typeface="Calibri"/>
              <a:cs typeface="Times New Roman"/>
            </a:endParaRPr>
          </a:p>
          <a:p>
            <a:pPr marL="0" marR="0" indent="0">
              <a:spcBef>
                <a:spcPts val="0"/>
              </a:spcBef>
              <a:spcAft>
                <a:spcPts val="0"/>
              </a:spcAft>
              <a:buNone/>
            </a:pPr>
            <a:r>
              <a:rPr lang="en-US" sz="2000" dirty="0" smtClean="0">
                <a:latin typeface="Bookman Old Style"/>
                <a:ea typeface="Calibri"/>
                <a:cs typeface="Times New Roman"/>
              </a:rPr>
              <a:t>Deconstruction</a:t>
            </a:r>
          </a:p>
          <a:p>
            <a:pPr marL="0" marR="0" indent="0">
              <a:spcBef>
                <a:spcPts val="0"/>
              </a:spcBef>
              <a:spcAft>
                <a:spcPts val="0"/>
              </a:spcAft>
              <a:buNone/>
            </a:pPr>
            <a:endParaRPr lang="en-US" sz="2000" dirty="0">
              <a:latin typeface="Bookman Old Style"/>
              <a:ea typeface="Calibri"/>
              <a:cs typeface="Times New Roman"/>
            </a:endParaRPr>
          </a:p>
          <a:p>
            <a:pPr marL="0" marR="0" indent="0">
              <a:spcBef>
                <a:spcPts val="0"/>
              </a:spcBef>
              <a:spcAft>
                <a:spcPts val="0"/>
              </a:spcAft>
              <a:buNone/>
            </a:pPr>
            <a:r>
              <a:rPr lang="en-US" sz="2000" dirty="0">
                <a:latin typeface="Bookman Old Style"/>
                <a:ea typeface="Calibri"/>
                <a:cs typeface="Times New Roman"/>
              </a:rPr>
              <a:t>Feminist </a:t>
            </a:r>
            <a:r>
              <a:rPr lang="en-US" sz="2000" dirty="0" smtClean="0">
                <a:latin typeface="Bookman Old Style"/>
                <a:ea typeface="Calibri"/>
                <a:cs typeface="Times New Roman"/>
              </a:rPr>
              <a:t>Literary Criticism</a:t>
            </a:r>
          </a:p>
          <a:p>
            <a:pPr marL="0" marR="0" indent="0">
              <a:spcBef>
                <a:spcPts val="0"/>
              </a:spcBef>
              <a:spcAft>
                <a:spcPts val="0"/>
              </a:spcAft>
              <a:buNone/>
            </a:pPr>
            <a:endParaRPr lang="en-US" sz="2000" dirty="0" smtClean="0">
              <a:latin typeface="Bookman Old Style"/>
              <a:ea typeface="Calibri"/>
              <a:cs typeface="Times New Roman"/>
            </a:endParaRPr>
          </a:p>
          <a:p>
            <a:pPr marL="0" marR="0" indent="0">
              <a:spcBef>
                <a:spcPts val="0"/>
              </a:spcBef>
              <a:spcAft>
                <a:spcPts val="0"/>
              </a:spcAft>
              <a:buNone/>
            </a:pPr>
            <a:endParaRPr lang="en-US" sz="2000" dirty="0" smtClean="0">
              <a:latin typeface="Bookman Old Style"/>
              <a:ea typeface="Calibri"/>
              <a:cs typeface="Times New Roman"/>
            </a:endParaRPr>
          </a:p>
          <a:p>
            <a:pPr marL="0" marR="0" indent="0">
              <a:spcBef>
                <a:spcPts val="0"/>
              </a:spcBef>
              <a:spcAft>
                <a:spcPts val="0"/>
              </a:spcAft>
              <a:buNone/>
            </a:pPr>
            <a:r>
              <a:rPr lang="en-US" sz="2000" dirty="0" smtClean="0">
                <a:latin typeface="Bookman Old Style"/>
                <a:ea typeface="Calibri"/>
                <a:cs typeface="Times New Roman"/>
              </a:rPr>
              <a:t>Formalism</a:t>
            </a:r>
          </a:p>
          <a:p>
            <a:pPr marL="0" marR="0" indent="0">
              <a:spcBef>
                <a:spcPts val="0"/>
              </a:spcBef>
              <a:spcAft>
                <a:spcPts val="0"/>
              </a:spcAft>
              <a:buNone/>
            </a:pPr>
            <a:endParaRPr lang="en-US" sz="2000" dirty="0" smtClean="0">
              <a:latin typeface="Bookman Old Style"/>
              <a:ea typeface="Calibri"/>
              <a:cs typeface="Times New Roman"/>
            </a:endParaRPr>
          </a:p>
          <a:p>
            <a:pPr marL="0" marR="0" indent="0">
              <a:spcBef>
                <a:spcPts val="0"/>
              </a:spcBef>
              <a:spcAft>
                <a:spcPts val="0"/>
              </a:spcAft>
              <a:buNone/>
            </a:pPr>
            <a:r>
              <a:rPr lang="en-US" sz="2000" dirty="0" smtClean="0">
                <a:latin typeface="Bookman Old Style"/>
                <a:ea typeface="Calibri"/>
                <a:cs typeface="Times New Roman"/>
              </a:rPr>
              <a:t>Gender </a:t>
            </a:r>
            <a:r>
              <a:rPr lang="en-US" sz="2000" dirty="0">
                <a:latin typeface="Bookman Old Style"/>
                <a:ea typeface="Calibri"/>
                <a:cs typeface="Times New Roman"/>
              </a:rPr>
              <a:t>Criticism (Gay and Lesbian or Queer Studies)</a:t>
            </a:r>
          </a:p>
          <a:p>
            <a:pPr marL="0" marR="0" indent="0">
              <a:spcBef>
                <a:spcPts val="0"/>
              </a:spcBef>
              <a:spcAft>
                <a:spcPts val="0"/>
              </a:spcAft>
              <a:buNone/>
            </a:pPr>
            <a:endParaRPr lang="en-US" sz="2000" dirty="0">
              <a:latin typeface="Bookman Old Style"/>
              <a:ea typeface="Calibri"/>
              <a:cs typeface="Times New Roman"/>
            </a:endParaRPr>
          </a:p>
          <a:p>
            <a:pPr marL="0" marR="0" indent="0">
              <a:spcBef>
                <a:spcPts val="0"/>
              </a:spcBef>
              <a:spcAft>
                <a:spcPts val="0"/>
              </a:spcAft>
              <a:buNone/>
            </a:pPr>
            <a:r>
              <a:rPr lang="en-US" sz="2000" dirty="0">
                <a:latin typeface="Bookman Old Style"/>
                <a:ea typeface="Calibri"/>
                <a:cs typeface="Times New Roman"/>
              </a:rPr>
              <a:t>Historical </a:t>
            </a:r>
            <a:r>
              <a:rPr lang="en-US" sz="2000" dirty="0" smtClean="0">
                <a:latin typeface="Bookman Old Style"/>
                <a:ea typeface="Calibri"/>
                <a:cs typeface="Times New Roman"/>
              </a:rPr>
              <a:t>Criticism</a:t>
            </a:r>
          </a:p>
          <a:p>
            <a:pPr marL="0" marR="0" indent="0">
              <a:spcBef>
                <a:spcPts val="0"/>
              </a:spcBef>
              <a:spcAft>
                <a:spcPts val="0"/>
              </a:spcAft>
              <a:buNone/>
            </a:pPr>
            <a:endParaRPr lang="en-US" sz="2000" dirty="0" smtClean="0">
              <a:latin typeface="Bookman Old Style"/>
              <a:ea typeface="Calibri"/>
              <a:cs typeface="Times New Roman"/>
            </a:endParaRPr>
          </a:p>
          <a:p>
            <a:pPr marL="0" marR="0" indent="0">
              <a:spcBef>
                <a:spcPts val="0"/>
              </a:spcBef>
              <a:spcAft>
                <a:spcPts val="0"/>
              </a:spcAft>
              <a:buNone/>
            </a:pPr>
            <a:r>
              <a:rPr lang="en-US" sz="2000" dirty="0" smtClean="0">
                <a:latin typeface="Bookman Old Style"/>
                <a:ea typeface="Calibri"/>
                <a:cs typeface="Times New Roman"/>
              </a:rPr>
              <a:t>Marxist Literary Criticism</a:t>
            </a:r>
          </a:p>
          <a:p>
            <a:pPr marL="0" marR="0" indent="0">
              <a:spcBef>
                <a:spcPts val="0"/>
              </a:spcBef>
              <a:spcAft>
                <a:spcPts val="0"/>
              </a:spcAft>
              <a:buNone/>
            </a:pPr>
            <a:endParaRPr lang="en-US" sz="2000" dirty="0">
              <a:latin typeface="Bookman Old Style"/>
              <a:ea typeface="Calibri"/>
              <a:cs typeface="Times New Roman"/>
            </a:endParaRPr>
          </a:p>
          <a:p>
            <a:pPr marL="0" marR="0" indent="0">
              <a:spcBef>
                <a:spcPts val="0"/>
              </a:spcBef>
              <a:spcAft>
                <a:spcPts val="0"/>
              </a:spcAft>
              <a:buNone/>
            </a:pPr>
            <a:r>
              <a:rPr lang="en-US" sz="2000" dirty="0" smtClean="0">
                <a:latin typeface="Bookman Old Style"/>
                <a:ea typeface="Calibri"/>
                <a:cs typeface="Times New Roman"/>
              </a:rPr>
              <a:t>Psychoanalytic Criticism</a:t>
            </a:r>
          </a:p>
          <a:p>
            <a:pPr marL="0" marR="0" indent="0">
              <a:spcBef>
                <a:spcPts val="0"/>
              </a:spcBef>
              <a:spcAft>
                <a:spcPts val="0"/>
              </a:spcAft>
              <a:buNone/>
            </a:pPr>
            <a:endParaRPr lang="en-US" sz="2000" dirty="0">
              <a:latin typeface="Bookman Old Style"/>
              <a:ea typeface="Calibri"/>
              <a:cs typeface="Times New Roman"/>
            </a:endParaRPr>
          </a:p>
          <a:p>
            <a:pPr marL="0" marR="0" indent="0">
              <a:spcBef>
                <a:spcPts val="0"/>
              </a:spcBef>
              <a:spcAft>
                <a:spcPts val="0"/>
              </a:spcAft>
              <a:buNone/>
            </a:pPr>
            <a:r>
              <a:rPr lang="en-US" sz="2000" dirty="0">
                <a:latin typeface="Bookman Old Style"/>
                <a:ea typeface="Calibri"/>
                <a:cs typeface="Times New Roman"/>
              </a:rPr>
              <a:t>Reader-Response </a:t>
            </a:r>
            <a:r>
              <a:rPr lang="en-US" sz="2000" dirty="0" smtClean="0">
                <a:latin typeface="Bookman Old Style"/>
                <a:ea typeface="Calibri"/>
                <a:cs typeface="Times New Roman"/>
              </a:rPr>
              <a:t>Criticism</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4</a:t>
            </a:fld>
            <a:endParaRPr lang="en-US"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163132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600" dirty="0" smtClean="0">
                <a:solidFill>
                  <a:srgbClr val="000000"/>
                </a:solidFill>
                <a:latin typeface="Bookman Old Style" panose="02050604050505020204" pitchFamily="18" charset="0"/>
              </a:rPr>
              <a:t>II.  Posthuma’s</a:t>
            </a:r>
            <a:r>
              <a:rPr lang="en-US" sz="2600" dirty="0">
                <a:solidFill>
                  <a:srgbClr val="000000"/>
                </a:solidFill>
                <a:latin typeface="Bookman Old Style" panose="02050604050505020204" pitchFamily="18" charset="0"/>
              </a:rPr>
              <a:t> “Press Bio 1</a:t>
            </a:r>
            <a:r>
              <a:rPr lang="en-US" sz="2600" dirty="0" smtClean="0">
                <a:solidFill>
                  <a:srgbClr val="000000"/>
                </a:solidFill>
                <a:latin typeface="Bookman Old Style" panose="02050604050505020204" pitchFamily="18" charset="0"/>
              </a:rPr>
              <a:t>”</a:t>
            </a:r>
            <a:endParaRPr lang="en-US" sz="2600" dirty="0">
              <a:latin typeface="Bookman Old Style" panose="02050604050505020204" pitchFamily="18" charset="0"/>
            </a:endParaRPr>
          </a:p>
        </p:txBody>
      </p:sp>
      <p:sp>
        <p:nvSpPr>
          <p:cNvPr id="2" name="Content Placeholder 1"/>
          <p:cNvSpPr>
            <a:spLocks noGrp="1"/>
          </p:cNvSpPr>
          <p:nvPr>
            <p:ph idx="1"/>
          </p:nvPr>
        </p:nvSpPr>
        <p:spPr>
          <a:xfrm>
            <a:off x="1524000" y="1600201"/>
            <a:ext cx="6019800" cy="3886200"/>
          </a:xfrm>
        </p:spPr>
        <p:txBody>
          <a:bodyPr/>
          <a:lstStyle/>
          <a:p>
            <a:pPr marL="0" indent="0">
              <a:buNone/>
            </a:pPr>
            <a:r>
              <a:rPr lang="en-US" sz="2400" dirty="0">
                <a:latin typeface="Bookman Old Style" panose="02050604050505020204" pitchFamily="18" charset="0"/>
              </a:rPr>
              <a:t>Lisabeth Posthuma is a devotee of obscure documentaries about drive-ins, a lover of rotary telephones, and a trophy-winning champion of TV trivia. She lives in Michigan with her two parakeets, Tiki Bon Jovi and Alaska Riggins. Her favorite story is probably Frankenstein.  (“Media</a:t>
            </a:r>
            <a:r>
              <a:rPr lang="en-US" sz="2400" dirty="0" smtClean="0">
                <a:latin typeface="Bookman Old Style" panose="02050604050505020204" pitchFamily="18" charset="0"/>
              </a:rPr>
              <a:t>”)</a:t>
            </a:r>
            <a:endParaRPr lang="en-US" sz="24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5</a:t>
            </a:fld>
            <a:endParaRPr lang="en-US"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2994225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600" dirty="0" smtClean="0">
                <a:solidFill>
                  <a:srgbClr val="000000"/>
                </a:solidFill>
                <a:latin typeface="Bookman Old Style" panose="02050604050505020204" pitchFamily="18" charset="0"/>
              </a:rPr>
              <a:t>II. </a:t>
            </a:r>
            <a:r>
              <a:rPr lang="en-US" sz="2600" dirty="0">
                <a:solidFill>
                  <a:srgbClr val="000000"/>
                </a:solidFill>
                <a:latin typeface="Bookman Old Style" panose="02050604050505020204" pitchFamily="18" charset="0"/>
              </a:rPr>
              <a:t>Posthuma’s “Press Bio </a:t>
            </a:r>
            <a:r>
              <a:rPr lang="en-US" sz="2600" dirty="0" smtClean="0">
                <a:solidFill>
                  <a:srgbClr val="000000"/>
                </a:solidFill>
                <a:latin typeface="Bookman Old Style" panose="02050604050505020204" pitchFamily="18" charset="0"/>
              </a:rPr>
              <a:t>2”</a:t>
            </a:r>
            <a:endParaRPr lang="en-US" sz="2600" dirty="0">
              <a:latin typeface="Bookman Old Style" panose="02050604050505020204" pitchFamily="18" charset="0"/>
            </a:endParaRPr>
          </a:p>
        </p:txBody>
      </p:sp>
      <p:sp>
        <p:nvSpPr>
          <p:cNvPr id="2" name="Content Placeholder 1"/>
          <p:cNvSpPr>
            <a:spLocks noGrp="1"/>
          </p:cNvSpPr>
          <p:nvPr>
            <p:ph idx="1"/>
          </p:nvPr>
        </p:nvSpPr>
        <p:spPr>
          <a:xfrm>
            <a:off x="685800" y="1447800"/>
            <a:ext cx="7848600" cy="4419601"/>
          </a:xfrm>
        </p:spPr>
        <p:txBody>
          <a:bodyPr/>
          <a:lstStyle/>
          <a:p>
            <a:pPr marL="0" indent="0">
              <a:buNone/>
            </a:pPr>
            <a:r>
              <a:rPr lang="en-US" sz="2400" dirty="0" smtClean="0">
                <a:latin typeface="Bookman Old Style" panose="02050604050505020204" pitchFamily="18" charset="0"/>
              </a:rPr>
              <a:t>Lisabeth </a:t>
            </a:r>
            <a:r>
              <a:rPr lang="en-US" sz="2400" dirty="0">
                <a:latin typeface="Bookman Old Style" panose="02050604050505020204" pitchFamily="18" charset="0"/>
              </a:rPr>
              <a:t>Posthuma was a high school teacher, a photographer, and most importantly, a video rental clerk before becoming a writer.  She holds an English degree from one of those really expensive private liberal arts colleges that no one can afford (including her).  She grew up obsessed with teen soaps, which her therapist says explains a lot, and likes to brag about that one time she attended the cast party for The OC.  Orange is her favorite color because in first grade no one chose it, and she felt sorry for it.  She currently lives in Michigan where the winters are too long.   (“Media</a:t>
            </a:r>
            <a:r>
              <a:rPr lang="en-US" sz="2400" dirty="0" smtClean="0">
                <a:latin typeface="Bookman Old Style" panose="02050604050505020204" pitchFamily="18" charset="0"/>
              </a:rPr>
              <a:t>”)</a:t>
            </a:r>
            <a:endParaRPr lang="en-US" sz="24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6</a:t>
            </a:fld>
            <a:endParaRPr lang="en-US"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182774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600" dirty="0" smtClean="0">
                <a:solidFill>
                  <a:srgbClr val="000000"/>
                </a:solidFill>
                <a:latin typeface="Bookman Old Style" panose="02050604050505020204" pitchFamily="18" charset="0"/>
              </a:rPr>
              <a:t>II. </a:t>
            </a:r>
            <a:r>
              <a:rPr lang="en-US" sz="2600" dirty="0">
                <a:solidFill>
                  <a:srgbClr val="000000"/>
                </a:solidFill>
                <a:latin typeface="Bookman Old Style" panose="02050604050505020204" pitchFamily="18" charset="0"/>
              </a:rPr>
              <a:t>Posthuma </a:t>
            </a:r>
            <a:r>
              <a:rPr lang="en-US" sz="2600" dirty="0" smtClean="0">
                <a:solidFill>
                  <a:srgbClr val="000000"/>
                </a:solidFill>
                <a:latin typeface="Bookman Old Style" panose="02050604050505020204" pitchFamily="18" charset="0"/>
              </a:rPr>
              <a:t>on Abortion in YA Fiction</a:t>
            </a:r>
            <a:endParaRPr lang="en-US" sz="2600" dirty="0">
              <a:latin typeface="Bookman Old Style" panose="02050604050505020204" pitchFamily="18" charset="0"/>
            </a:endParaRPr>
          </a:p>
        </p:txBody>
      </p:sp>
      <p:sp>
        <p:nvSpPr>
          <p:cNvPr id="2" name="Content Placeholder 1"/>
          <p:cNvSpPr>
            <a:spLocks noGrp="1"/>
          </p:cNvSpPr>
          <p:nvPr>
            <p:ph idx="1"/>
          </p:nvPr>
        </p:nvSpPr>
        <p:spPr>
          <a:xfrm>
            <a:off x="685800" y="1447800"/>
            <a:ext cx="7848600" cy="4419601"/>
          </a:xfrm>
        </p:spPr>
        <p:txBody>
          <a:bodyPr/>
          <a:lstStyle/>
          <a:p>
            <a:pPr marL="0" indent="0">
              <a:buNone/>
            </a:pPr>
            <a:r>
              <a:rPr lang="en-US" sz="2200" dirty="0">
                <a:latin typeface="Bookman Old Style" panose="02050604050505020204" pitchFamily="18" charset="0"/>
              </a:rPr>
              <a:t>Knowing abortion affects so many people who make up the young adult demographic, it’s a disservice not to acknowledge the subject’s necessary place in YA media.  Though public discourse about abortion continues to be divisive and heated, young adult content creators can provide our audiences with low-stakes avenues through which to wrestle with their difficult feelings about difficult subjects.  Realistic fiction is a valuable gateway to rediscovering the lost art of uncertainty, for recognizing the gray within the false narrative of a black-and-white world.  In fact, it might be the most fertile soil for empathy to grow </a:t>
            </a:r>
            <a:r>
              <a:rPr lang="en-US" sz="2200" dirty="0" smtClean="0">
                <a:latin typeface="Bookman Old Style" panose="02050604050505020204" pitchFamily="18" charset="0"/>
              </a:rPr>
              <a:t>in.  (Jensen)</a:t>
            </a:r>
            <a:endParaRPr lang="en-US" sz="22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7</a:t>
            </a:fld>
            <a:endParaRPr lang="en-US"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2372746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600" dirty="0" smtClean="0">
                <a:solidFill>
                  <a:srgbClr val="000000"/>
                </a:solidFill>
                <a:latin typeface="Bookman Old Style" panose="02050604050505020204" pitchFamily="18" charset="0"/>
              </a:rPr>
              <a:t>II. Posthuma </a:t>
            </a:r>
            <a:r>
              <a:rPr lang="en-US" sz="2600" dirty="0">
                <a:solidFill>
                  <a:srgbClr val="000000"/>
                </a:solidFill>
                <a:latin typeface="Bookman Old Style" panose="02050604050505020204" pitchFamily="18" charset="0"/>
              </a:rPr>
              <a:t>on Abortion in YA </a:t>
            </a:r>
            <a:r>
              <a:rPr lang="en-US" sz="2600" dirty="0" smtClean="0">
                <a:solidFill>
                  <a:srgbClr val="000000"/>
                </a:solidFill>
                <a:latin typeface="Bookman Old Style" panose="02050604050505020204" pitchFamily="18" charset="0"/>
              </a:rPr>
              <a:t>Fiction</a:t>
            </a:r>
            <a:endParaRPr lang="en-US" sz="2600" dirty="0">
              <a:latin typeface="Bookman Old Style" panose="02050604050505020204" pitchFamily="18" charset="0"/>
            </a:endParaRPr>
          </a:p>
        </p:txBody>
      </p:sp>
      <p:sp>
        <p:nvSpPr>
          <p:cNvPr id="2" name="Content Placeholder 1"/>
          <p:cNvSpPr>
            <a:spLocks noGrp="1"/>
          </p:cNvSpPr>
          <p:nvPr>
            <p:ph idx="1"/>
          </p:nvPr>
        </p:nvSpPr>
        <p:spPr>
          <a:xfrm>
            <a:off x="685800" y="1371600"/>
            <a:ext cx="8001000" cy="4495801"/>
          </a:xfrm>
        </p:spPr>
        <p:txBody>
          <a:bodyPr/>
          <a:lstStyle/>
          <a:p>
            <a:pPr marL="0" indent="0">
              <a:buNone/>
            </a:pPr>
            <a:r>
              <a:rPr lang="en-US" sz="2200" dirty="0" smtClean="0">
                <a:latin typeface="Bookman Old Style" panose="02050604050505020204" pitchFamily="18" charset="0"/>
              </a:rPr>
              <a:t>I’m </a:t>
            </a:r>
            <a:r>
              <a:rPr lang="en-US" sz="2200" dirty="0">
                <a:latin typeface="Bookman Old Style" panose="02050604050505020204" pitchFamily="18" charset="0"/>
              </a:rPr>
              <a:t>learning that the hypothetical is the safest space to feel unsure.  It’s seemingly the only place where there’s no urgency to form the “right” opinion.  It’s where people can privately challenge their own thoughts, explore nuances, and ultimately grow in their understanding about the issues that affect them.  I wish that at thirteen I’d had more safe places to contemplate issues like abortion, but I didn’t.  As an adult, however, I’m grateful that I can join with other writers who want </a:t>
            </a:r>
            <a:r>
              <a:rPr lang="en-US" sz="2200" dirty="0" smtClean="0">
                <a:latin typeface="Bookman Old Style" panose="02050604050505020204" pitchFamily="18" charset="0"/>
              </a:rPr>
              <a:t>[to] change </a:t>
            </a:r>
            <a:r>
              <a:rPr lang="en-US" sz="2200" dirty="0">
                <a:latin typeface="Bookman Old Style" panose="02050604050505020204" pitchFamily="18" charset="0"/>
              </a:rPr>
              <a:t>things for this generation’s YA audience.  I am hopeful that as abortion continues to be a relevant subject, even more authors will seize the opportunity to create these spaces for teens, too</a:t>
            </a:r>
            <a:r>
              <a:rPr lang="en-US" sz="2200" dirty="0" smtClean="0">
                <a:latin typeface="Bookman Old Style" panose="02050604050505020204" pitchFamily="18" charset="0"/>
              </a:rPr>
              <a:t>.  (Jensen)</a:t>
            </a:r>
            <a:endParaRPr lang="en-US" sz="22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8</a:t>
            </a:fld>
            <a:endParaRPr lang="en-US"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1495741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600" dirty="0" smtClean="0">
                <a:solidFill>
                  <a:srgbClr val="000000"/>
                </a:solidFill>
                <a:latin typeface="Bookman Old Style" panose="02050604050505020204" pitchFamily="18" charset="0"/>
              </a:rPr>
              <a:t>II.  Various Excerpts (</a:t>
            </a:r>
            <a:r>
              <a:rPr lang="en-US" sz="2600" dirty="0">
                <a:solidFill>
                  <a:srgbClr val="000000"/>
                </a:solidFill>
                <a:latin typeface="Bookman Old Style" panose="02050604050505020204" pitchFamily="18" charset="0"/>
                <a:ea typeface="+mn-ea"/>
                <a:cs typeface="+mn-cs"/>
              </a:rPr>
              <a:t>Posthuma, </a:t>
            </a:r>
            <a:r>
              <a:rPr lang="en-US" sz="2600" i="1" dirty="0" smtClean="0">
                <a:solidFill>
                  <a:srgbClr val="000000"/>
                </a:solidFill>
                <a:latin typeface="Bookman Old Style" panose="02050604050505020204" pitchFamily="18" charset="0"/>
                <a:ea typeface="+mn-ea"/>
                <a:cs typeface="+mn-cs"/>
              </a:rPr>
              <a:t>Baby</a:t>
            </a:r>
            <a:r>
              <a:rPr lang="en-US" sz="2600" dirty="0">
                <a:solidFill>
                  <a:srgbClr val="000000"/>
                </a:solidFill>
                <a:latin typeface="Bookman Old Style" panose="02050604050505020204" pitchFamily="18" charset="0"/>
                <a:ea typeface="+mn-ea"/>
                <a:cs typeface="+mn-cs"/>
              </a:rPr>
              <a:t>)</a:t>
            </a:r>
            <a:endParaRPr lang="en-US" sz="2600" dirty="0">
              <a:latin typeface="Bookman Old Style" panose="02050604050505020204" pitchFamily="18" charset="0"/>
            </a:endParaRPr>
          </a:p>
        </p:txBody>
      </p:sp>
      <p:sp>
        <p:nvSpPr>
          <p:cNvPr id="2" name="Content Placeholder 1"/>
          <p:cNvSpPr>
            <a:spLocks noGrp="1"/>
          </p:cNvSpPr>
          <p:nvPr>
            <p:ph idx="1"/>
          </p:nvPr>
        </p:nvSpPr>
        <p:spPr>
          <a:xfrm>
            <a:off x="685800" y="1371600"/>
            <a:ext cx="8001000" cy="4724400"/>
          </a:xfrm>
        </p:spPr>
        <p:txBody>
          <a:bodyPr/>
          <a:lstStyle/>
          <a:p>
            <a:pPr marL="0" indent="0">
              <a:buNone/>
            </a:pPr>
            <a:r>
              <a:rPr lang="en-US" sz="1800" dirty="0">
                <a:latin typeface="Bookman Old Style" panose="02050604050505020204" pitchFamily="18" charset="0"/>
              </a:rPr>
              <a:t>“It wrecked me.  It broke me in half.  And it ruined my fucking life” </a:t>
            </a:r>
            <a:r>
              <a:rPr lang="en-US" sz="1800" dirty="0" smtClean="0">
                <a:latin typeface="Bookman Old Style" panose="02050604050505020204" pitchFamily="18" charset="0"/>
              </a:rPr>
              <a:t>(368)</a:t>
            </a:r>
          </a:p>
          <a:p>
            <a:pPr marL="0" indent="0">
              <a:buNone/>
            </a:pPr>
            <a:endParaRPr lang="en-US" sz="1800" dirty="0" smtClean="0">
              <a:latin typeface="Bookman Old Style" panose="02050604050505020204" pitchFamily="18" charset="0"/>
            </a:endParaRPr>
          </a:p>
          <a:p>
            <a:pPr marL="0" indent="0">
              <a:buNone/>
            </a:pPr>
            <a:r>
              <a:rPr lang="en-US" sz="1800" dirty="0">
                <a:latin typeface="Bookman Old Style" panose="02050604050505020204" pitchFamily="18" charset="0"/>
              </a:rPr>
              <a:t>"What kind of morals would I have if I made a girl take a cab to her own abortion?” </a:t>
            </a:r>
            <a:r>
              <a:rPr lang="en-US" sz="1800" dirty="0" smtClean="0">
                <a:latin typeface="Bookman Old Style" panose="02050604050505020204" pitchFamily="18" charset="0"/>
              </a:rPr>
              <a:t>(59)</a:t>
            </a:r>
          </a:p>
          <a:p>
            <a:pPr marL="0" indent="0">
              <a:buNone/>
            </a:pPr>
            <a:endParaRPr lang="en-US" sz="1800" dirty="0" smtClean="0">
              <a:latin typeface="Bookman Old Style" panose="02050604050505020204" pitchFamily="18" charset="0"/>
            </a:endParaRPr>
          </a:p>
          <a:p>
            <a:pPr marL="0" indent="0">
              <a:buNone/>
            </a:pPr>
            <a:r>
              <a:rPr lang="en-US" sz="1800" dirty="0">
                <a:latin typeface="Bookman Old Style" panose="02050604050505020204" pitchFamily="18" charset="0"/>
              </a:rPr>
              <a:t>“Somehow this was enough </a:t>
            </a:r>
            <a:r>
              <a:rPr lang="en-US" sz="1800" dirty="0" smtClean="0">
                <a:latin typeface="Bookman Old Style" panose="02050604050505020204" pitchFamily="18" charset="0"/>
              </a:rPr>
              <a:t>information for </a:t>
            </a:r>
            <a:r>
              <a:rPr lang="en-US" sz="1800" dirty="0">
                <a:latin typeface="Bookman Old Style" panose="02050604050505020204" pitchFamily="18" charset="0"/>
              </a:rPr>
              <a:t>Baby to figure out the answer, because a few seconds later she said, ‘Oh’” </a:t>
            </a:r>
            <a:r>
              <a:rPr lang="en-US" sz="1800" dirty="0" smtClean="0">
                <a:latin typeface="Bookman Old Style" panose="02050604050505020204" pitchFamily="18" charset="0"/>
              </a:rPr>
              <a:t>(44)</a:t>
            </a:r>
          </a:p>
          <a:p>
            <a:pPr marL="0" indent="0">
              <a:buNone/>
            </a:pPr>
            <a:endParaRPr lang="en-US" sz="1800" dirty="0" smtClean="0">
              <a:latin typeface="Bookman Old Style" panose="02050604050505020204" pitchFamily="18" charset="0"/>
            </a:endParaRPr>
          </a:p>
          <a:p>
            <a:pPr marL="0" indent="0">
              <a:buNone/>
            </a:pPr>
            <a:r>
              <a:rPr lang="en-US" sz="1800" dirty="0" smtClean="0">
                <a:latin typeface="Bookman Old Style" panose="02050604050505020204" pitchFamily="18" charset="0"/>
              </a:rPr>
              <a:t>“…the </a:t>
            </a:r>
            <a:r>
              <a:rPr lang="en-US" sz="1800" dirty="0">
                <a:latin typeface="Bookman Old Style" panose="02050604050505020204" pitchFamily="18" charset="0"/>
              </a:rPr>
              <a:t>girl you sometimes hallucinate is more in line with a schizoaffective disorder” </a:t>
            </a:r>
            <a:r>
              <a:rPr lang="en-US" sz="1800" dirty="0" smtClean="0">
                <a:latin typeface="Bookman Old Style" panose="02050604050505020204" pitchFamily="18" charset="0"/>
              </a:rPr>
              <a:t>(45)</a:t>
            </a:r>
          </a:p>
          <a:p>
            <a:pPr marL="0" indent="0">
              <a:buNone/>
            </a:pPr>
            <a:endParaRPr lang="en-US" sz="1800" dirty="0" smtClean="0">
              <a:latin typeface="Bookman Old Style" panose="02050604050505020204" pitchFamily="18" charset="0"/>
            </a:endParaRPr>
          </a:p>
          <a:p>
            <a:pPr marL="0" indent="0">
              <a:buNone/>
            </a:pPr>
            <a:r>
              <a:rPr lang="en-US" sz="1800" dirty="0">
                <a:latin typeface="Bookman Old Style" panose="02050604050505020204" pitchFamily="18" charset="0"/>
              </a:rPr>
              <a:t>“After a few minutes outside in subzero temperatures, my balls retracted into my body, and I was able to think about what had just happened with my brain instead of my dick” (unpaginated </a:t>
            </a:r>
            <a:r>
              <a:rPr lang="en-US" sz="1800" dirty="0" smtClean="0">
                <a:latin typeface="Bookman Old Style" panose="02050604050505020204" pitchFamily="18" charset="0"/>
              </a:rPr>
              <a:t>260)</a:t>
            </a:r>
            <a:endParaRPr lang="en-US" sz="18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9</a:t>
            </a:fld>
            <a:endParaRPr lang="en-US"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2583053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17008</TotalTime>
  <Words>959</Words>
  <Application>Microsoft Office PowerPoint</Application>
  <PresentationFormat>On-screen Show (4:3)</PresentationFormat>
  <Paragraphs>97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Case Study of Contemporary Abortion Fiction: Applying Right-to-Life Literary Theory to Lisabeth Posthuma’s Baby &amp; Solo  PowerPoint to Accompany Presentation for the 2022 University Faculty for Life Conference  11 June 2022  Dr. Jeff Koloze DrJeffKoloze@att.net 216-262-3511 https://www.drjeffkoloze.com  </vt:lpstr>
      <vt:lpstr>Structure of Presentation</vt:lpstr>
      <vt:lpstr>I. Details of Lisabeth Posthuma’s novel Baby &amp; Solo</vt:lpstr>
      <vt:lpstr>II.  Review of Contemporary Literary Theories</vt:lpstr>
      <vt:lpstr>II.  Posthuma’s “Press Bio 1”</vt:lpstr>
      <vt:lpstr>II. Posthuma’s “Press Bio 2”</vt:lpstr>
      <vt:lpstr>II. Posthuma on Abortion in YA Fiction</vt:lpstr>
      <vt:lpstr>II. Posthuma on Abortion in YA Fiction</vt:lpstr>
      <vt:lpstr>II.  Various Excerpts (Posthuma, Baby)</vt:lpstr>
      <vt:lpstr>III. Application of the Five Questions of Right-to-life Literary Theory</vt:lpstr>
      <vt:lpstr>II.  Various Excerpts (Posthuma, Baby)</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of Contemporary Abortion Fiction: Applying Right-to-Life Literary Theory to Lisabeth Posthuma’s Baby &amp; Solo</dc:title>
  <dc:creator>Dr. Jeff Koloze</dc:creator>
  <cp:lastModifiedBy>Dr. Jeff Koloze</cp:lastModifiedBy>
  <cp:revision>1568</cp:revision>
  <cp:lastPrinted>2013-02-11T15:43:40Z</cp:lastPrinted>
  <dcterms:created xsi:type="dcterms:W3CDTF">2004-04-15T18:45:28Z</dcterms:created>
  <dcterms:modified xsi:type="dcterms:W3CDTF">2022-06-22T19:43:21Z</dcterms:modified>
</cp:coreProperties>
</file>