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4" r:id="rId2"/>
    <p:sldId id="335" r:id="rId3"/>
    <p:sldId id="388" r:id="rId4"/>
    <p:sldId id="392" r:id="rId5"/>
    <p:sldId id="389" r:id="rId6"/>
    <p:sldId id="390" r:id="rId7"/>
    <p:sldId id="391" r:id="rId8"/>
    <p:sldId id="393" r:id="rId9"/>
    <p:sldId id="359" r:id="rId10"/>
    <p:sldId id="360" r:id="rId11"/>
    <p:sldId id="386" r:id="rId12"/>
    <p:sldId id="344" r:id="rId1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iversity of Phoenix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CC"/>
    <a:srgbClr val="66CCFF"/>
    <a:srgbClr val="FF7C80"/>
    <a:srgbClr val="0066FF"/>
    <a:srgbClr val="0099FF"/>
    <a:srgbClr val="FF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484" autoAdjust="0"/>
  </p:normalViewPr>
  <p:slideViewPr>
    <p:cSldViewPr>
      <p:cViewPr>
        <p:scale>
          <a:sx n="76" d="100"/>
          <a:sy n="76" d="100"/>
        </p:scale>
        <p:origin x="-116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BE0A22-733B-4D03-8305-5358A24E5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7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20A320-B53C-4D64-955C-4873E8359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39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92F2-A243-482D-95C0-DF40F0C109C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18E22-48B8-4002-ADCC-235B59E9A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B9C8-47D4-4497-A366-5235C2A9C0A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D6190-15A7-4156-A0AB-6E1D657D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F4CC-1376-47A0-AB50-79380C853BD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B184E-8BA9-4D2A-B0D5-15CEF7024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103BF-3890-4155-BBD1-0A35D5443B1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495D-F5B2-42C4-B0CE-A607F980F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87851-021E-43C8-BFFC-B95848AFA80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E7AD-588A-4666-B566-96C18F5BD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999FD-C429-4788-BF92-8A5E2AE3407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1E5F-A94F-4540-A0B4-87D16506D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21CD-5C38-42E5-A2C6-8CABA541AEC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0D28-EF84-49A4-B7B6-5B710FD05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15BCF-BC21-4A49-9925-58640E7304A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5DCD-9994-4D91-98FA-2C090F90D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06F9-A0D1-4560-A012-AA351EDD6DD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3A3D-7D0F-4F62-93BE-9D1424BAF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155DE-CC82-42DD-B39E-336953D1BFD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2DC0B-C20B-48EA-B1F1-AC897FD812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A38E8-0835-41E0-8C38-65FFD62AC22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4F34-153F-47C9-AE8E-7C1880696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D30F-FAAF-4189-9369-481079AC49D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A91A-FE77-489A-8EC2-0B841BED7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7279-248F-4DFA-A81F-A244A01626D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9A5B-0B3A-4CBC-967A-B267E7428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58DA46F-860E-4DD6-8E49-6D488639E1C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501A2B-94CF-425E-A746-2A5CD982A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JeffKoloze@att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jeffkoloze.com/" TargetMode="External"/><Relationship Id="rId2" Type="http://schemas.openxmlformats.org/officeDocument/2006/relationships/hyperlink" Target="mailto:DrJeffKoloze@att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milyguy.fandom.com/wiki/Terri_Schiavo:_The_Musical" TargetMode="External"/><Relationship Id="rId4" Type="http://schemas.openxmlformats.org/officeDocument/2006/relationships/hyperlink" Target="https://www.youtube.com/watch?v=nHbFm6UfCX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8077200" cy="5638800"/>
          </a:xfrm>
        </p:spPr>
        <p:txBody>
          <a:bodyPr/>
          <a:lstStyle/>
          <a:p>
            <a:r>
              <a:rPr lang="en-US" sz="2600" dirty="0" smtClean="0">
                <a:latin typeface="Bookman Old Style" panose="02050604050505020204" pitchFamily="18" charset="0"/>
              </a:rPr>
              <a:t>Contemporary Literary Theories,</a:t>
            </a:r>
            <a:br>
              <a:rPr lang="en-US" sz="2600" dirty="0" smtClean="0">
                <a:latin typeface="Bookman Old Style" panose="02050604050505020204" pitchFamily="18" charset="0"/>
              </a:rPr>
            </a:br>
            <a:r>
              <a:rPr lang="en-US" sz="2600" smtClean="0">
                <a:latin typeface="Bookman Old Style" panose="02050604050505020204" pitchFamily="18" charset="0"/>
              </a:rPr>
              <a:t>Problems </a:t>
            </a:r>
            <a:r>
              <a:rPr lang="en-US" sz="2600" smtClean="0">
                <a:latin typeface="Bookman Old Style" panose="02050604050505020204" pitchFamily="18" charset="0"/>
              </a:rPr>
              <a:t>with </a:t>
            </a:r>
            <a:r>
              <a:rPr lang="en-US" sz="2600" dirty="0" smtClean="0">
                <a:latin typeface="Bookman Old Style" panose="02050604050505020204" pitchFamily="18" charset="0"/>
              </a:rPr>
              <a:t>Those Theories, and</a:t>
            </a:r>
            <a:br>
              <a:rPr lang="en-US" sz="2600" dirty="0" smtClean="0">
                <a:latin typeface="Bookman Old Style" panose="02050604050505020204" pitchFamily="18" charset="0"/>
              </a:rPr>
            </a:br>
            <a:r>
              <a:rPr lang="en-US" sz="2600" dirty="0" smtClean="0">
                <a:latin typeface="Bookman Old Style" panose="02050604050505020204" pitchFamily="18" charset="0"/>
              </a:rPr>
              <a:t>Why Students of Literature Will Benefit from</a:t>
            </a:r>
            <a:br>
              <a:rPr lang="en-US" sz="2600" dirty="0" smtClean="0">
                <a:latin typeface="Bookman Old Style" panose="02050604050505020204" pitchFamily="18" charset="0"/>
              </a:rPr>
            </a:br>
            <a:r>
              <a:rPr lang="en-US" sz="2600" dirty="0" smtClean="0">
                <a:latin typeface="Bookman Old Style" panose="02050604050505020204" pitchFamily="18" charset="0"/>
              </a:rPr>
              <a:t>Right-to-Life Literary Theory</a:t>
            </a:r>
            <a:r>
              <a:rPr lang="en-US" sz="2600" dirty="0">
                <a:latin typeface="Book Antiqua" panose="02040602050305030304" pitchFamily="18" charset="0"/>
              </a:rPr>
              <a:t/>
            </a:r>
            <a:br>
              <a:rPr lang="en-US" sz="2600" dirty="0">
                <a:latin typeface="Book Antiqua" panose="02040602050305030304" pitchFamily="18" charset="0"/>
              </a:rPr>
            </a:br>
            <a:r>
              <a:rPr lang="en-US" sz="2800" dirty="0" smtClean="0">
                <a:latin typeface="Book Antiqua" panose="02040602050305030304" pitchFamily="18" charset="0"/>
              </a:rPr>
              <a:t/>
            </a:r>
            <a:br>
              <a:rPr lang="en-US" sz="2800" dirty="0" smtClean="0">
                <a:latin typeface="Book Antiqua" panose="02040602050305030304" pitchFamily="18" charset="0"/>
              </a:rPr>
            </a:br>
            <a:r>
              <a:rPr lang="en-US" sz="1800" dirty="0" smtClean="0">
                <a:latin typeface="Bookman Old Style" pitchFamily="18" charset="0"/>
              </a:rPr>
              <a:t>PowerPoint </a:t>
            </a:r>
            <a:r>
              <a:rPr lang="en-US" sz="1800" dirty="0">
                <a:latin typeface="Bookman Old Style" pitchFamily="18" charset="0"/>
              </a:rPr>
              <a:t>to Accompany </a:t>
            </a:r>
            <a:r>
              <a:rPr lang="en-US" sz="1800" dirty="0" smtClean="0">
                <a:latin typeface="Bookman Old Style" pitchFamily="18" charset="0"/>
              </a:rPr>
              <a:t>Presentation</a:t>
            </a:r>
            <a:br>
              <a:rPr lang="en-US" sz="1800" dirty="0" smtClean="0">
                <a:latin typeface="Bookman Old Style" pitchFamily="18" charset="0"/>
              </a:rPr>
            </a:br>
            <a:r>
              <a:rPr lang="en-US" sz="1800" dirty="0" smtClean="0">
                <a:latin typeface="Bookman Old Style" pitchFamily="18" charset="0"/>
              </a:rPr>
              <a:t>for the 2021 LifeTech Conference</a:t>
            </a:r>
            <a:br>
              <a:rPr lang="en-US" sz="1800" dirty="0" smtClean="0">
                <a:latin typeface="Bookman Old Style" pitchFamily="18" charset="0"/>
              </a:rPr>
            </a:br>
            <a:r>
              <a:rPr lang="en-US" sz="1800" dirty="0" smtClean="0">
                <a:latin typeface="Bookman Old Style" pitchFamily="18" charset="0"/>
              </a:rPr>
              <a:t/>
            </a:r>
            <a:br>
              <a:rPr lang="en-US" sz="1800" dirty="0" smtClean="0">
                <a:latin typeface="Bookman Old Style" pitchFamily="18" charset="0"/>
              </a:rPr>
            </a:br>
            <a:r>
              <a:rPr lang="en-US" sz="1800" dirty="0" smtClean="0">
                <a:latin typeface="Bookman Old Style" pitchFamily="18" charset="0"/>
              </a:rPr>
              <a:t>30 October 2021</a:t>
            </a:r>
            <a:br>
              <a:rPr lang="en-US" sz="1800" dirty="0" smtClean="0">
                <a:latin typeface="Bookman Old Style" pitchFamily="18" charset="0"/>
              </a:rPr>
            </a:br>
            <a:r>
              <a:rPr lang="en-US" sz="1600" dirty="0" smtClean="0">
                <a:latin typeface="Bookman Old Style" pitchFamily="18" charset="0"/>
              </a:rPr>
              <a:t/>
            </a:r>
            <a:br>
              <a:rPr lang="en-US" sz="1600" dirty="0" smtClean="0">
                <a:latin typeface="Bookman Old Style" pitchFamily="18" charset="0"/>
              </a:rPr>
            </a:br>
            <a:r>
              <a:rPr lang="en-US" sz="1600" dirty="0" smtClean="0">
                <a:latin typeface="Bookman Old Style" pitchFamily="18" charset="0"/>
              </a:rPr>
              <a:t>Dr. Jeff Koloze</a:t>
            </a:r>
            <a:br>
              <a:rPr lang="en-US" sz="1600" dirty="0" smtClean="0">
                <a:latin typeface="Bookman Old Style" pitchFamily="18" charset="0"/>
              </a:rPr>
            </a:br>
            <a:r>
              <a:rPr lang="en-US" sz="1600" dirty="0" smtClean="0">
                <a:latin typeface="Bookman Old Style" pitchFamily="18" charset="0"/>
                <a:hlinkClick r:id="rId3"/>
              </a:rPr>
              <a:t>DrJeffKoloze@att.net</a:t>
            </a:r>
            <a:r>
              <a:rPr lang="en-US" sz="1600" dirty="0" smtClean="0">
                <a:latin typeface="Bookman Old Style" pitchFamily="18" charset="0"/>
              </a:rPr>
              <a:t/>
            </a:r>
            <a:br>
              <a:rPr lang="en-US" sz="1600" dirty="0" smtClean="0">
                <a:latin typeface="Bookman Old Style" pitchFamily="18" charset="0"/>
              </a:rPr>
            </a:br>
            <a:r>
              <a:rPr lang="en-US" sz="1600" dirty="0" smtClean="0">
                <a:latin typeface="Bookman Old Style" pitchFamily="18" charset="0"/>
              </a:rPr>
              <a:t>216-262-3511</a:t>
            </a:r>
            <a:endParaRPr lang="en-US" sz="15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it-IT" sz="2400" dirty="0" smtClean="0">
                <a:latin typeface="Bookman Old Style" panose="02050604050505020204" pitchFamily="18" charset="0"/>
              </a:rPr>
              <a:t>IV. C. </a:t>
            </a:r>
            <a:r>
              <a:rPr lang="it-IT" sz="2400" i="1" dirty="0" smtClean="0">
                <a:latin typeface="Bookman Old Style" panose="02050604050505020204" pitchFamily="18" charset="0"/>
              </a:rPr>
              <a:t>Family </a:t>
            </a:r>
            <a:r>
              <a:rPr lang="it-IT" sz="2400" i="1" dirty="0">
                <a:latin typeface="Bookman Old Style" panose="02050604050505020204" pitchFamily="18" charset="0"/>
              </a:rPr>
              <a:t>Guy</a:t>
            </a:r>
            <a:r>
              <a:rPr lang="it-IT" sz="2400" dirty="0">
                <a:latin typeface="Bookman Old Style" panose="02050604050505020204" pitchFamily="18" charset="0"/>
              </a:rPr>
              <a:t>’s Teri Schiavo </a:t>
            </a:r>
            <a:r>
              <a:rPr lang="it-IT" sz="2400" dirty="0" smtClean="0">
                <a:latin typeface="Bookman Old Style" panose="02050604050505020204" pitchFamily="18" charset="0"/>
              </a:rPr>
              <a:t>episode </a:t>
            </a:r>
            <a:r>
              <a:rPr lang="it-IT" sz="2400" dirty="0">
                <a:latin typeface="Bookman Old Style" panose="02050604050505020204" pitchFamily="18" charset="0"/>
              </a:rPr>
              <a:t>(pt. </a:t>
            </a:r>
            <a:r>
              <a:rPr lang="it-IT" sz="2400" dirty="0" smtClean="0">
                <a:latin typeface="Bookman Old Style" panose="02050604050505020204" pitchFamily="18" charset="0"/>
              </a:rPr>
              <a:t>2)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54102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 smtClean="0">
                <a:latin typeface="Bookman Old Style" panose="02050604050505020204" pitchFamily="18" charset="0"/>
              </a:rPr>
              <a:t>Child </a:t>
            </a:r>
            <a:r>
              <a:rPr lang="en-US" sz="1700" dirty="0">
                <a:latin typeface="Bookman Old Style" panose="02050604050505020204" pitchFamily="18" charset="0"/>
              </a:rPr>
              <a:t>2 (Doctor):] This one checks her heart rate.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This one checks her veins.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And this dispenses gravy for her mashed potato brains.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Chorus: Oh oh oh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Terri Schiavo is kind of alive-o.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What a lively little bugger.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Bass child doctor: Maybe we should just unplug her.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Chorus: Terri Schiavo is kind of alive-o.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The most expensive plant you'll ever see.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[….]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Child 1 (Michael Schiavo): There's only one solution.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It's in the Constitution.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We've got to pull the plug!  (“Terri Schiavo: The Musical”)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5DCD-9994-4D91-98FA-2C090F90D4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290" name="Picture 2" descr="C:\Users\Jeff\AppData\Local\Microsoft\Windows\INetCache\IE\XDL5BZIP\images[1]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 r="25273"/>
          <a:stretch/>
        </p:blipFill>
        <p:spPr bwMode="auto">
          <a:xfrm>
            <a:off x="5977718" y="1799952"/>
            <a:ext cx="2480482" cy="39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400" dirty="0" smtClean="0">
                <a:latin typeface="Bookman Old Style"/>
                <a:ea typeface="Calibri"/>
                <a:cs typeface="Times New Roman"/>
              </a:rPr>
              <a:t>IV. C. </a:t>
            </a:r>
            <a:r>
              <a:rPr lang="en-US" sz="2400" i="1" dirty="0" smtClean="0">
                <a:latin typeface="Bookman Old Style"/>
                <a:ea typeface="Calibri"/>
                <a:cs typeface="Times New Roman"/>
              </a:rPr>
              <a:t>Family Guy’</a:t>
            </a:r>
            <a:r>
              <a:rPr lang="en-US" sz="2400" dirty="0" smtClean="0">
                <a:latin typeface="Bookman Old Style"/>
                <a:ea typeface="Calibri"/>
                <a:cs typeface="Times New Roman"/>
              </a:rPr>
              <a:t>s Teri Schiavo Euthanasia Episode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Child 1 (Michael Schiavo): Hi Doctor, it's me, Michael Schiavo.  How's my wife doing?</a:t>
            </a: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Child 2 (Doctor): She's a vegetable.</a:t>
            </a: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Child 3 (Doctor): I hate vegetables.</a:t>
            </a: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(laughter)</a:t>
            </a: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Child 2 (Doctor): Don't worry about her, Mr. Schiavo.  She's being kept alive by medical science.</a:t>
            </a: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Child 1 (Michael Schiavo): Gee, look at all this stuff.  How does it all work?</a:t>
            </a: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Child 2 (Doctor): Well, I'll tell you.</a:t>
            </a: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This one keeps her liver clean.</a:t>
            </a: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This one checks her pee.</a:t>
            </a: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Child 1 (Michael Schiavo): How about this one over here?</a:t>
            </a: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Child 2 (Doctor): Oh, that's just the TV.</a:t>
            </a:r>
          </a:p>
          <a:p>
            <a:pPr marL="0" indent="0">
              <a:buNone/>
            </a:pPr>
            <a:r>
              <a:rPr lang="en-US" sz="1600" dirty="0">
                <a:latin typeface="Bookman Old Style" panose="02050604050505020204" pitchFamily="18" charset="0"/>
              </a:rPr>
              <a:t>Chorus: Ha ha </a:t>
            </a:r>
            <a:r>
              <a:rPr lang="en-US" sz="1600" dirty="0" smtClean="0">
                <a:latin typeface="Bookman Old Style" panose="02050604050505020204" pitchFamily="18" charset="0"/>
              </a:rPr>
              <a:t>ha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5DCD-9994-4D91-98FA-2C090F90D4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5211763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Child 2 (Doctor):] This one checks her heart rate.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This one checks her veins.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And this dispenses gravy for her mashed potato brains.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Chorus: Oh oh oh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Terri Schiavo is kind of alive-o.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What a lively little bugger.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Bass child doctor: Maybe we should just unplug her.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Chorus: Terri Schiavo is kind of alive-o.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The most expensive plant you'll ever see.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[….]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Child 1 (Michael Schiavo): There's only one solution.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It's in the Constitution.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We've got to pull the plug!  (“Terri Schiavo: The Musical</a:t>
            </a:r>
            <a:r>
              <a:rPr lang="en-US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”)</a:t>
            </a: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Bookman Old Style" panose="02050604050505020204" pitchFamily="18" charset="0"/>
              </a:rPr>
              <a:t>Works Cited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5DCD-9994-4D91-98FA-2C090F90D4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914400" y="4953000"/>
            <a:ext cx="73914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latin typeface="Bookman Old Style" panose="02050604050505020204" pitchFamily="18" charset="0"/>
              </a:rPr>
              <a:t>Questions </a:t>
            </a:r>
            <a:r>
              <a:rPr lang="en-US" sz="2000" dirty="0" smtClean="0">
                <a:latin typeface="Bookman Old Style" panose="02050604050505020204" pitchFamily="18" charset="0"/>
              </a:rPr>
              <a:t>and Comments:</a:t>
            </a:r>
          </a:p>
          <a:p>
            <a:pPr marL="0" indent="0" algn="ctr">
              <a:buNone/>
            </a:pPr>
            <a:r>
              <a:rPr lang="en-US" sz="2000" dirty="0" smtClean="0">
                <a:latin typeface="Bookman Old Style" panose="02050604050505020204" pitchFamily="18" charset="0"/>
                <a:hlinkClick r:id="rId2"/>
              </a:rPr>
              <a:t>DrJeffKoloze@att.net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Bookman Old Style" panose="02050604050505020204" pitchFamily="18" charset="0"/>
                <a:hlinkClick r:id="rId3"/>
              </a:rPr>
              <a:t>https://www.drjeffkoloze.com</a:t>
            </a:r>
            <a:r>
              <a:rPr lang="en-US" sz="2000" dirty="0" smtClean="0">
                <a:latin typeface="Bookman Old Style" panose="02050604050505020204" pitchFamily="18" charset="0"/>
                <a:hlinkClick r:id="rId3"/>
              </a:rPr>
              <a:t>/</a:t>
            </a:r>
            <a:endParaRPr lang="en-US" sz="2000" dirty="0" smtClean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Bookman Old Style"/>
                <a:ea typeface="Times New Roman"/>
                <a:cs typeface="Bookman Old Style"/>
              </a:rPr>
              <a:t>“Nicki Minaj--Autobiography (Official Music Video).” </a:t>
            </a:r>
            <a:r>
              <a:rPr lang="en-US" sz="2000" i="1" dirty="0" smtClean="0">
                <a:latin typeface="Bookman Old Style"/>
                <a:ea typeface="Times New Roman"/>
                <a:cs typeface="Bookman Old Style"/>
              </a:rPr>
              <a:t>YouTube</a:t>
            </a:r>
            <a:r>
              <a:rPr lang="en-US" sz="2000" dirty="0" smtClean="0">
                <a:latin typeface="Bookman Old Style"/>
                <a:ea typeface="Times New Roman"/>
                <a:cs typeface="Bookman Old Style"/>
              </a:rPr>
              <a:t>, YouTube</a:t>
            </a:r>
            <a:r>
              <a:rPr lang="en-US" sz="2000" dirty="0">
                <a:latin typeface="Bookman Old Style"/>
                <a:ea typeface="Times New Roman"/>
                <a:cs typeface="Bookman Old Style"/>
              </a:rPr>
              <a:t>, 6 Apr. 2013</a:t>
            </a:r>
            <a:r>
              <a:rPr lang="en-US" sz="2000" dirty="0" smtClean="0">
                <a:latin typeface="Bookman Old Style"/>
                <a:ea typeface="Times New Roman"/>
                <a:cs typeface="Bookman Old Style"/>
              </a:rPr>
              <a:t>, </a:t>
            </a:r>
            <a:r>
              <a:rPr lang="en-US" sz="2000" u="sng" dirty="0" smtClean="0">
                <a:solidFill>
                  <a:srgbClr val="0000FF"/>
                </a:solidFill>
                <a:latin typeface="Bookman Old Style"/>
                <a:ea typeface="Times New Roman"/>
                <a:cs typeface="Bookman Old Style"/>
                <a:hlinkClick r:id="rId4"/>
              </a:rPr>
              <a:t>https</a:t>
            </a:r>
            <a:r>
              <a:rPr lang="en-US" sz="2000" u="sng" dirty="0">
                <a:solidFill>
                  <a:srgbClr val="0000FF"/>
                </a:solidFill>
                <a:latin typeface="Bookman Old Style"/>
                <a:ea typeface="Times New Roman"/>
                <a:cs typeface="Bookman Old Style"/>
                <a:hlinkClick r:id="rId4"/>
              </a:rPr>
              <a:t>://www.youtube.com/watch?v=nHbFm6UfCX4</a:t>
            </a:r>
            <a:r>
              <a:rPr lang="en-US" sz="2000" dirty="0" smtClean="0">
                <a:latin typeface="Bookman Old Style"/>
                <a:ea typeface="Times New Roman"/>
                <a:cs typeface="Bookman Old Style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Rydahl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, Thomas. </a:t>
            </a:r>
            <a:r>
              <a:rPr lang="en-US" sz="2000" i="1" dirty="0">
                <a:latin typeface="Bookman Old Style"/>
                <a:ea typeface="Calibri"/>
                <a:cs typeface="Times New Roman"/>
              </a:rPr>
              <a:t>The Hermit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 (Oneworld Publications, 2016</a:t>
            </a: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).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Bookman Old Style"/>
                <a:ea typeface="Calibri"/>
                <a:cs typeface="Times New Roman"/>
              </a:rPr>
              <a:t>“Terri 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Schiavo: The Musical.” </a:t>
            </a:r>
            <a:r>
              <a:rPr lang="en-US" sz="2000" i="1" dirty="0">
                <a:latin typeface="Bookman Old Style"/>
                <a:ea typeface="Calibri"/>
                <a:cs typeface="Times New Roman"/>
              </a:rPr>
              <a:t>Family Guy Wiki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, </a:t>
            </a:r>
            <a:r>
              <a:rPr lang="en-US" sz="2000" u="sng" dirty="0">
                <a:solidFill>
                  <a:srgbClr val="0000FF"/>
                </a:solidFill>
                <a:latin typeface="Bookman Old Style"/>
                <a:ea typeface="Calibri"/>
                <a:cs typeface="Times New Roman"/>
                <a:hlinkClick r:id="rId5"/>
              </a:rPr>
              <a:t>https://familyguy.fandom.com/wiki/Terri_Schiavo:_The_Musical</a:t>
            </a:r>
            <a:r>
              <a:rPr lang="en-US" sz="2000" dirty="0">
                <a:latin typeface="Bookman Old Style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  <a:latin typeface="Bookman Old Style" panose="02050604050505020204" pitchFamily="18" charset="0"/>
              </a:rPr>
              <a:t>Structure of Presentation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495300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1800" dirty="0" smtClean="0">
                <a:latin typeface="Bookman Old Style" panose="02050604050505020204" pitchFamily="18" charset="0"/>
              </a:rPr>
              <a:t>Review of contemporary literary theories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Problems with contemporary literary theories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>
                <a:latin typeface="Bookman Old Style" panose="02050604050505020204" pitchFamily="18" charset="0"/>
              </a:rPr>
              <a:t>Right-to-life literary theory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>
                <a:latin typeface="Bookman Old Style" panose="02050604050505020204" pitchFamily="18" charset="0"/>
              </a:rPr>
              <a:t>Applications of right-to-life literary theory to representative literature on the three life issues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sz="1800" dirty="0">
                <a:latin typeface="Bookman Old Style" panose="02050604050505020204" pitchFamily="18" charset="0"/>
              </a:rPr>
              <a:t>Nicki </a:t>
            </a:r>
            <a:r>
              <a:rPr lang="en-US" sz="1800" dirty="0" smtClean="0">
                <a:latin typeface="Bookman Old Style" panose="02050604050505020204" pitchFamily="18" charset="0"/>
              </a:rPr>
              <a:t>Minaj’s  “Autobiography” (abortion song)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sz="1800" dirty="0">
                <a:latin typeface="Bookman Old Style" pitchFamily="18" charset="0"/>
              </a:rPr>
              <a:t>Thomas Rydahl’s </a:t>
            </a:r>
            <a:r>
              <a:rPr lang="en-US" sz="1800" i="1" dirty="0" smtClean="0">
                <a:latin typeface="Bookman Old Style" pitchFamily="18" charset="0"/>
              </a:rPr>
              <a:t>The Hermit</a:t>
            </a:r>
            <a:r>
              <a:rPr lang="en-US" sz="1800" dirty="0" smtClean="0">
                <a:latin typeface="Bookman Old Style" panose="02050604050505020204" pitchFamily="18" charset="0"/>
              </a:rPr>
              <a:t> (infanticide novel)</a:t>
            </a:r>
          </a:p>
          <a:p>
            <a:pPr marL="971550" lvl="1" indent="-571500">
              <a:buFont typeface="+mj-lt"/>
              <a:buAutoNum type="alphaUcPeriod"/>
            </a:pPr>
            <a:r>
              <a:rPr lang="it-IT" sz="1800" i="1" dirty="0" smtClean="0">
                <a:latin typeface="Bookman Old Style" panose="02050604050505020204" pitchFamily="18" charset="0"/>
              </a:rPr>
              <a:t>Family </a:t>
            </a:r>
            <a:r>
              <a:rPr lang="it-IT" sz="1800" i="1" dirty="0">
                <a:latin typeface="Bookman Old Style" panose="02050604050505020204" pitchFamily="18" charset="0"/>
              </a:rPr>
              <a:t>Guy</a:t>
            </a:r>
            <a:r>
              <a:rPr lang="it-IT" sz="1800" dirty="0">
                <a:latin typeface="Bookman Old Style" panose="02050604050505020204" pitchFamily="18" charset="0"/>
              </a:rPr>
              <a:t>’s Teri </a:t>
            </a:r>
            <a:r>
              <a:rPr lang="it-IT" sz="1800" dirty="0" smtClean="0">
                <a:latin typeface="Bookman Old Style" panose="02050604050505020204" pitchFamily="18" charset="0"/>
              </a:rPr>
              <a:t>Schiavo episode (euthanasia)</a:t>
            </a:r>
            <a:endParaRPr lang="en-US" sz="1800" dirty="0" smtClean="0">
              <a:latin typeface="Bookman Old Style" panose="020506040505050202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>
                <a:latin typeface="Bookman Old Style" panose="02050604050505020204" pitchFamily="18" charset="0"/>
              </a:rPr>
              <a:t>Questions </a:t>
            </a:r>
            <a:r>
              <a:rPr lang="en-US" sz="1800" dirty="0">
                <a:latin typeface="Bookman Old Style" panose="02050604050505020204" pitchFamily="18" charset="0"/>
              </a:rPr>
              <a:t>and </a:t>
            </a:r>
            <a:r>
              <a:rPr lang="en-US" sz="1800" dirty="0" smtClean="0">
                <a:latin typeface="Bookman Old Style" panose="02050604050505020204" pitchFamily="18" charset="0"/>
              </a:rPr>
              <a:t>answers or </a:t>
            </a:r>
            <a:r>
              <a:rPr lang="en-US" sz="1800" dirty="0">
                <a:latin typeface="Bookman Old Style" panose="02050604050505020204" pitchFamily="18" charset="0"/>
              </a:rPr>
              <a:t>utterly hopeless deer-in-the-headlight stares from </a:t>
            </a:r>
            <a:r>
              <a:rPr lang="en-US" sz="1800" dirty="0" smtClean="0">
                <a:latin typeface="Bookman Old Style" panose="02050604050505020204" pitchFamily="18" charset="0"/>
              </a:rPr>
              <a:t>presenter</a:t>
            </a:r>
            <a:endParaRPr lang="en-US" sz="1800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7466"/>
            <a:ext cx="3314858" cy="451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2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I.  Review of Contemporary 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Literary </a:t>
            </a:r>
            <a:r>
              <a:rPr lang="en-US" sz="24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Theories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numCol="2" spcCol="457200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Archetypal or Jungian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Biographical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Critical Disability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Studies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Critical Race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Theory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Deconstruction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Feminist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Formalism and New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Gender Criticism/Gay </a:t>
            </a:r>
            <a:r>
              <a:rPr lang="en-US" sz="1800" dirty="0">
                <a:latin typeface="Bookman Old Style"/>
                <a:ea typeface="Calibri"/>
                <a:cs typeface="Times New Roman"/>
              </a:rPr>
              <a:t>and Lesbian or Queer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Studies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Historical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Marxist 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Moral Criticism, Dramatic Construction </a:t>
            </a:r>
            <a:endParaRPr lang="en-US" sz="1800" dirty="0" smtClean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New Historicism/Cultural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Studies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Postcolonial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Post-Structuralism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Psychoanalytic 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Reader-Response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Structuralism/Semiotics</a:t>
            </a: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5DCD-9994-4D91-98FA-2C090F90D4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II. </a:t>
            </a:r>
            <a:r>
              <a:rPr lang="en-US" sz="24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Problems with Contemporary 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Literary Theories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numCol="2" spcCol="457200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Archetypal or Jungian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Biographical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Critical Disability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Studies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Critical Race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Theory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Deconstruction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Feminist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Formalism and New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Gender Criticism/Gay </a:t>
            </a:r>
            <a:r>
              <a:rPr lang="en-US" sz="1800" dirty="0">
                <a:latin typeface="Bookman Old Style"/>
                <a:ea typeface="Calibri"/>
                <a:cs typeface="Times New Roman"/>
              </a:rPr>
              <a:t>and Lesbian or Queer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Studies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Historical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Marxist 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Moral Criticism, Dramatic Construction </a:t>
            </a:r>
            <a:endParaRPr lang="en-US" sz="1800" dirty="0" smtClean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New Historicism/Cultural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Studies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Postcolonial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Post-Structuralism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Psychoanalytic 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Reader-Response </a:t>
            </a:r>
            <a:r>
              <a:rPr lang="en-US" sz="1800" dirty="0" smtClean="0">
                <a:latin typeface="Bookman Old Style"/>
                <a:ea typeface="Calibri"/>
                <a:cs typeface="Times New Roman"/>
              </a:rPr>
              <a:t>Criticism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Bookman Old Style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ookman Old Style"/>
                <a:ea typeface="Calibri"/>
                <a:cs typeface="Times New Roman"/>
              </a:rPr>
              <a:t>Structuralism/Semiotics</a:t>
            </a:r>
          </a:p>
          <a:p>
            <a:pPr marL="0" indent="0">
              <a:buNone/>
            </a:pPr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5DCD-9994-4D91-98FA-2C090F90D4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III. Right-to-life Literary Theory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906963"/>
          </a:xfrm>
        </p:spPr>
        <p:txBody>
          <a:bodyPr numCol="1"/>
          <a:lstStyle/>
          <a:p>
            <a:pPr marL="0" indent="0">
              <a:buNone/>
            </a:pPr>
            <a:r>
              <a:rPr lang="en-US" sz="1800" dirty="0" smtClean="0">
                <a:latin typeface="Bookman Old Style" panose="02050604050505020204" pitchFamily="18" charset="0"/>
              </a:rPr>
              <a:t>1.  Does </a:t>
            </a:r>
            <a:r>
              <a:rPr lang="en-US" sz="1800" dirty="0">
                <a:latin typeface="Bookman Old Style" panose="02050604050505020204" pitchFamily="18" charset="0"/>
              </a:rPr>
              <a:t>the literary work support the perspective that human life is, in the philosophical sense, a good, some “thing” which is priceless</a:t>
            </a:r>
            <a:r>
              <a:rPr lang="en-US" sz="1800" dirty="0" smtClean="0">
                <a:latin typeface="Bookman Old Style" panose="02050604050505020204" pitchFamily="18" charset="0"/>
              </a:rPr>
              <a:t>?</a:t>
            </a:r>
          </a:p>
          <a:p>
            <a:pPr marL="0" indent="0">
              <a:buNone/>
            </a:pPr>
            <a:endParaRPr lang="en-US" sz="18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Bookman Old Style" panose="02050604050505020204" pitchFamily="18" charset="0"/>
              </a:rPr>
              <a:t>2.  Does </a:t>
            </a:r>
            <a:r>
              <a:rPr lang="en-US" sz="1800" dirty="0">
                <a:latin typeface="Bookman Old Style" panose="02050604050505020204" pitchFamily="18" charset="0"/>
              </a:rPr>
              <a:t>the literary work respect the individual as a being with inherent rights, the paramount one being the right to life</a:t>
            </a:r>
            <a:r>
              <a:rPr lang="en-US" sz="1800" dirty="0" smtClean="0">
                <a:latin typeface="Bookman Old Style" panose="02050604050505020204" pitchFamily="18" charset="0"/>
              </a:rPr>
              <a:t>?</a:t>
            </a:r>
          </a:p>
          <a:p>
            <a:pPr marL="0" indent="0">
              <a:buNone/>
            </a:pPr>
            <a:endParaRPr lang="en-US" sz="18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Bookman Old Style" panose="02050604050505020204" pitchFamily="18" charset="0"/>
              </a:rPr>
              <a:t>3.  If </a:t>
            </a:r>
            <a:r>
              <a:rPr lang="en-US" sz="1800" dirty="0">
                <a:latin typeface="Bookman Old Style" panose="02050604050505020204" pitchFamily="18" charset="0"/>
              </a:rPr>
              <a:t>the literary work covers the actions of a family, does it do so respecting heterosexual normativity and the integrity of the family</a:t>
            </a:r>
            <a:r>
              <a:rPr lang="en-US" sz="1800" dirty="0" smtClean="0">
                <a:latin typeface="Bookman Old Style" panose="02050604050505020204" pitchFamily="18" charset="0"/>
              </a:rPr>
              <a:t>?</a:t>
            </a:r>
          </a:p>
          <a:p>
            <a:pPr marL="0" indent="0">
              <a:buNone/>
            </a:pPr>
            <a:endParaRPr lang="en-US" sz="18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Bookman Old Style" panose="02050604050505020204" pitchFamily="18" charset="0"/>
              </a:rPr>
              <a:t>4.  Does </a:t>
            </a:r>
            <a:r>
              <a:rPr lang="en-US" sz="1800" dirty="0">
                <a:latin typeface="Bookman Old Style" panose="02050604050505020204" pitchFamily="18" charset="0"/>
              </a:rPr>
              <a:t>the literary work comport with the view that unborn, newborn, and mature human life has an inherent right to exist</a:t>
            </a:r>
            <a:r>
              <a:rPr lang="en-US" sz="1800" dirty="0" smtClean="0">
                <a:latin typeface="Bookman Old Style" panose="02050604050505020204" pitchFamily="18" charset="0"/>
              </a:rPr>
              <a:t>?</a:t>
            </a:r>
          </a:p>
          <a:p>
            <a:pPr marL="0" indent="0">
              <a:buNone/>
            </a:pPr>
            <a:endParaRPr lang="en-US" sz="18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Bookman Old Style" panose="02050604050505020204" pitchFamily="18" charset="0"/>
              </a:rPr>
              <a:t>5.  When </a:t>
            </a:r>
            <a:r>
              <a:rPr lang="en-US" sz="1800" dirty="0">
                <a:latin typeface="Bookman Old Style" panose="02050604050505020204" pitchFamily="18" charset="0"/>
              </a:rPr>
              <a:t>they are faced with their mortality, do the characters come to a realization that there is a divine presence in the world which justifies a life-affirming perspective</a:t>
            </a:r>
            <a:r>
              <a:rPr lang="en-US" sz="1800" dirty="0" smtClean="0">
                <a:latin typeface="Bookman Old Style" panose="02050604050505020204" pitchFamily="18" charset="0"/>
              </a:rPr>
              <a:t>?</a:t>
            </a:r>
            <a:endParaRPr lang="en-US" sz="1800" dirty="0">
              <a:latin typeface="Bookman Old Style" panose="0205060405050502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5DCD-9994-4D91-98FA-2C090F90D4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latin typeface="Bookman Old Style" pitchFamily="18" charset="0"/>
              </a:rPr>
              <a:t>IV. A. Nicki Minaj’s</a:t>
            </a:r>
            <a:r>
              <a:rPr lang="en-US" sz="3000" dirty="0">
                <a:latin typeface="Bookman Old Style" pitchFamily="18" charset="0"/>
              </a:rPr>
              <a:t> </a:t>
            </a:r>
            <a:r>
              <a:rPr lang="en-US" sz="3000" dirty="0" smtClean="0">
                <a:latin typeface="Bookman Old Style" pitchFamily="18" charset="0"/>
              </a:rPr>
              <a:t>“Autobiography”</a:t>
            </a:r>
          </a:p>
        </p:txBody>
      </p:sp>
      <p:sp>
        <p:nvSpPr>
          <p:cNvPr id="256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3DEDB-F22C-4C13-97BE-58228542F3C9}" type="slidenum">
              <a:rPr lang="en-US" smtClean="0">
                <a:solidFill>
                  <a:srgbClr val="000000"/>
                </a:solidFill>
                <a:latin typeface="Bookman Old Style" panose="02050604050505020204" pitchFamily="18" charset="0"/>
              </a:rPr>
              <a:pPr/>
              <a:t>6</a:t>
            </a:fld>
            <a:endParaRPr lang="en-US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5791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Image credit: clip art.</a:t>
            </a:r>
          </a:p>
        </p:txBody>
      </p:sp>
      <p:pic>
        <p:nvPicPr>
          <p:cNvPr id="1030" name="Picture 6" descr="C:\Users\DrJeffKoloze\AppData\Local\Microsoft\Windows\INetCache\IE\A9CSF6T2\nick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96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atin typeface="Bookman Old Style" pitchFamily="18" charset="0"/>
              </a:rPr>
              <a:t>IV. A. Excerpt from Nicki Minaj’s “Autobiography”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1"/>
            <a:ext cx="7696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Bookman Old Style" panose="02050604050505020204" pitchFamily="18" charset="0"/>
              </a:rPr>
              <a:t>Please baby forgive me mommy was young mommy was too busy trying to have fun now I pat myself on the back for sending you back cause God knows I was better than that to conceive you then leave you the concept alone seems evil I'm trapped in my conscience I adhere to the nonsense listened to people who told me I wasn't ready for you but how the fuck would they know what I was ready to do and of course it wasn't your fault it's like I feel you in the air I hear you saying mommy don't cry can't you see I'm right here I gotta let you know what you mean to me when I'm sleeping I see you in my dreams with me wish I could touch your little face or just hold your little hand if it's part of God’s plan maybe we can meet again</a:t>
            </a:r>
            <a:endParaRPr lang="en-US" sz="16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Bookman Old Style" panose="02050604050505020204" pitchFamily="18" charset="0"/>
              </a:rPr>
              <a:t>Lyrics transcribed from the song (see Works Cited); capitalization and homophonic errors corrected.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256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3DEDB-F22C-4C13-97BE-58228542F3C9}" type="slidenum">
              <a:rPr lang="en-US" smtClean="0">
                <a:solidFill>
                  <a:srgbClr val="000000"/>
                </a:solidFill>
                <a:latin typeface="Bookman Old Style" panose="02050604050505020204" pitchFamily="18" charset="0"/>
              </a:rPr>
              <a:pPr/>
              <a:t>7</a:t>
            </a:fld>
            <a:endParaRPr lang="en-US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Bookman Old Style" pitchFamily="18" charset="0"/>
              </a:rPr>
              <a:t>IV. </a:t>
            </a:r>
            <a:r>
              <a:rPr lang="en-US" sz="2200" dirty="0">
                <a:latin typeface="Bookman Old Style" pitchFamily="18" charset="0"/>
              </a:rPr>
              <a:t>B. Thomas Rydahl’s </a:t>
            </a:r>
            <a:r>
              <a:rPr lang="en-US" sz="2200" i="1" dirty="0">
                <a:latin typeface="Bookman Old Style" pitchFamily="18" charset="0"/>
              </a:rPr>
              <a:t>The </a:t>
            </a:r>
            <a:r>
              <a:rPr lang="en-US" sz="2200" i="1" dirty="0" smtClean="0">
                <a:latin typeface="Bookman Old Style" pitchFamily="18" charset="0"/>
              </a:rPr>
              <a:t>Hermit</a:t>
            </a:r>
            <a:r>
              <a:rPr lang="en-US" sz="2200" dirty="0" smtClean="0">
                <a:latin typeface="Bookman Old Style" pitchFamily="18" charset="0"/>
              </a:rPr>
              <a:t> (2016</a:t>
            </a:r>
            <a:r>
              <a:rPr lang="en-US" sz="2200" dirty="0">
                <a:latin typeface="Bookman Old Style" pitchFamily="18" charset="0"/>
              </a:rPr>
              <a:t>)</a:t>
            </a:r>
            <a:endParaRPr lang="en-US" sz="2200" dirty="0" smtClean="0">
              <a:latin typeface="Bookman Old Style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t="2036" r="9470" b="5086"/>
          <a:stretch/>
        </p:blipFill>
        <p:spPr>
          <a:xfrm rot="5400000">
            <a:off x="2010124" y="-275875"/>
            <a:ext cx="5257801" cy="7790754"/>
          </a:xfrm>
        </p:spPr>
      </p:pic>
      <p:sp>
        <p:nvSpPr>
          <p:cNvPr id="256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3DEDB-F22C-4C13-97BE-58228542F3C9}" type="slidenum">
              <a:rPr lang="en-US" smtClean="0">
                <a:solidFill>
                  <a:srgbClr val="000000"/>
                </a:solidFill>
                <a:latin typeface="Bookman Old Style" panose="02050604050505020204" pitchFamily="18" charset="0"/>
              </a:rPr>
              <a:pPr/>
              <a:t>8</a:t>
            </a:fld>
            <a:endParaRPr lang="en-US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32223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(Rydahl 51)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400" dirty="0" smtClean="0">
                <a:latin typeface="Bookman Old Style"/>
                <a:ea typeface="Calibri"/>
                <a:cs typeface="Times New Roman"/>
              </a:rPr>
              <a:t>IV. C. </a:t>
            </a:r>
            <a:r>
              <a:rPr lang="en-US" sz="2400" i="1" dirty="0" smtClean="0">
                <a:latin typeface="Bookman Old Style"/>
                <a:ea typeface="Calibri"/>
                <a:cs typeface="Times New Roman"/>
              </a:rPr>
              <a:t>Family Guy’</a:t>
            </a:r>
            <a:r>
              <a:rPr lang="en-US" sz="2400" dirty="0" smtClean="0">
                <a:latin typeface="Bookman Old Style"/>
                <a:ea typeface="Calibri"/>
                <a:cs typeface="Times New Roman"/>
              </a:rPr>
              <a:t>s Teri Schiavo episode (pt. 1)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54102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Child 1 (Michael Schiavo): Hi Doctor, it's me, Michael Schiavo.  How's my wife doing?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Child 2 (Doctor): She's a vegetable.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Child 3 (Doctor): I hate vegetables.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(laughter)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Child 2 (Doctor): Don't worry about her, Mr. Schiavo.  She's being kept alive by medical science.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Child 1 (Michael Schiavo): Gee, look at all this stuff.  How does it all work?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Child 2 (Doctor): Well, I'll tell you.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This one keeps her liver clean.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This one checks her pee.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Child 1 (Michael Schiavo): How about this one over here?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Child 2 (Doctor): Oh, that's just the TV.</a:t>
            </a:r>
          </a:p>
          <a:p>
            <a:pPr marL="0" indent="0">
              <a:buNone/>
            </a:pPr>
            <a:r>
              <a:rPr lang="en-US" sz="1700" dirty="0">
                <a:latin typeface="Bookman Old Style" panose="02050604050505020204" pitchFamily="18" charset="0"/>
              </a:rPr>
              <a:t>Chorus: Ha ha </a:t>
            </a:r>
            <a:r>
              <a:rPr lang="en-US" sz="1700" dirty="0" smtClean="0">
                <a:latin typeface="Bookman Old Style" panose="02050604050505020204" pitchFamily="18" charset="0"/>
              </a:rPr>
              <a:t>ha</a:t>
            </a:r>
            <a:endParaRPr lang="en-US" sz="17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5DCD-9994-4D91-98FA-2C090F90D4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2290" name="Picture 2" descr="C:\Users\Jeff\AppData\Local\Microsoft\Windows\INetCache\IE\XDL5BZIP\images[1]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 r="25273"/>
          <a:stretch/>
        </p:blipFill>
        <p:spPr bwMode="auto">
          <a:xfrm>
            <a:off x="5977718" y="1799952"/>
            <a:ext cx="2480482" cy="39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A5002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FAAAB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A50021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FAA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16234</TotalTime>
  <Words>1124</Words>
  <Application>Microsoft Office PowerPoint</Application>
  <PresentationFormat>On-screen Show (4:3)</PresentationFormat>
  <Paragraphs>169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Contemporary Literary Theories, Problems with Those Theories, and Why Students of Literature Will Benefit from Right-to-Life Literary Theory  PowerPoint to Accompany Presentation for the 2021 LifeTech Conference  30 October 2021  Dr. Jeff Koloze DrJeffKoloze@att.net 216-262-3511</vt:lpstr>
      <vt:lpstr>Structure of Presentation</vt:lpstr>
      <vt:lpstr>I.  Review of Contemporary Literary Theories</vt:lpstr>
      <vt:lpstr>II. Problems with Contemporary Literary Theories</vt:lpstr>
      <vt:lpstr>III. Right-to-life Literary Theory</vt:lpstr>
      <vt:lpstr>IV. A. Nicki Minaj’s “Autobiography”</vt:lpstr>
      <vt:lpstr>IV. A. Excerpt from Nicki Minaj’s “Autobiography”</vt:lpstr>
      <vt:lpstr>IV. B. Thomas Rydahl’s The Hermit (2016)</vt:lpstr>
      <vt:lpstr>IV. C. Family Guy’s Teri Schiavo episode (pt. 1)</vt:lpstr>
      <vt:lpstr>IV. C. Family Guy’s Teri Schiavo episode (pt. 2)</vt:lpstr>
      <vt:lpstr>IV. C. Family Guy’s Teri Schiavo Euthanasia Episode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Literary Theories, Problems with Those Theories, and Why Students of Literature Will Benefit from Right-to-Life Literary Theory</dc:title>
  <dc:creator>Dr. Jeff Koloze</dc:creator>
  <cp:lastModifiedBy>Dr. Jeff Koloze</cp:lastModifiedBy>
  <cp:revision>1537</cp:revision>
  <cp:lastPrinted>2013-02-11T15:43:40Z</cp:lastPrinted>
  <dcterms:created xsi:type="dcterms:W3CDTF">2004-04-15T18:45:28Z</dcterms:created>
  <dcterms:modified xsi:type="dcterms:W3CDTF">2021-10-27T00:49:08Z</dcterms:modified>
</cp:coreProperties>
</file>