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handoutMasterIdLst>
    <p:handoutMasterId r:id="rId15"/>
  </p:handoutMasterIdLst>
  <p:sldIdLst>
    <p:sldId id="294" r:id="rId2"/>
    <p:sldId id="353" r:id="rId3"/>
    <p:sldId id="345" r:id="rId4"/>
    <p:sldId id="354" r:id="rId5"/>
    <p:sldId id="355" r:id="rId6"/>
    <p:sldId id="346" r:id="rId7"/>
    <p:sldId id="347" r:id="rId8"/>
    <p:sldId id="356" r:id="rId9"/>
    <p:sldId id="352" r:id="rId10"/>
    <p:sldId id="349" r:id="rId11"/>
    <p:sldId id="350" r:id="rId12"/>
    <p:sldId id="344" r:id="rId13"/>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niversity of Phoenix"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99CC"/>
    <a:srgbClr val="66CCFF"/>
    <a:srgbClr val="FF7C80"/>
    <a:srgbClr val="0066FF"/>
    <a:srgbClr val="0099FF"/>
    <a:srgbClr val="FFCC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18" autoAdjust="0"/>
    <p:restoredTop sz="94484" autoAdjust="0"/>
  </p:normalViewPr>
  <p:slideViewPr>
    <p:cSldViewPr>
      <p:cViewPr varScale="1">
        <p:scale>
          <a:sx n="69" d="100"/>
          <a:sy n="69" d="100"/>
        </p:scale>
        <p:origin x="-137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80" d="100"/>
        <a:sy n="1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defRPr sz="1200"/>
            </a:lvl1pPr>
          </a:lstStyle>
          <a:p>
            <a:pPr>
              <a:defRPr/>
            </a:pPr>
            <a:endParaRPr lang="en-US" dirty="0"/>
          </a:p>
        </p:txBody>
      </p:sp>
      <p:sp>
        <p:nvSpPr>
          <p:cNvPr id="71683" name="Rectangle 3"/>
          <p:cNvSpPr>
            <a:spLocks noGrp="1" noChangeArrowheads="1"/>
          </p:cNvSpPr>
          <p:nvPr>
            <p:ph type="dt" sz="quarter" idx="1"/>
          </p:nvPr>
        </p:nvSpPr>
        <p:spPr bwMode="auto">
          <a:xfrm>
            <a:off x="3978132"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r">
              <a:defRPr sz="1200"/>
            </a:lvl1pPr>
          </a:lstStyle>
          <a:p>
            <a:pPr>
              <a:defRPr/>
            </a:pPr>
            <a:endParaRPr lang="en-US" dirty="0"/>
          </a:p>
        </p:txBody>
      </p:sp>
      <p:sp>
        <p:nvSpPr>
          <p:cNvPr id="71684" name="Rectangle 4"/>
          <p:cNvSpPr>
            <a:spLocks noGrp="1" noChangeArrowheads="1"/>
          </p:cNvSpPr>
          <p:nvPr>
            <p:ph type="ftr" sz="quarter" idx="2"/>
          </p:nvPr>
        </p:nvSpPr>
        <p:spPr bwMode="auto">
          <a:xfrm>
            <a:off x="0"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defRPr sz="1200"/>
            </a:lvl1pPr>
          </a:lstStyle>
          <a:p>
            <a:pPr>
              <a:defRPr/>
            </a:pPr>
            <a:endParaRPr lang="en-US" dirty="0"/>
          </a:p>
        </p:txBody>
      </p:sp>
      <p:sp>
        <p:nvSpPr>
          <p:cNvPr id="71685" name="Rectangle 5"/>
          <p:cNvSpPr>
            <a:spLocks noGrp="1" noChangeArrowheads="1"/>
          </p:cNvSpPr>
          <p:nvPr>
            <p:ph type="sldNum" sz="quarter" idx="3"/>
          </p:nvPr>
        </p:nvSpPr>
        <p:spPr bwMode="auto">
          <a:xfrm>
            <a:off x="3978132"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r">
              <a:defRPr sz="1200"/>
            </a:lvl1pPr>
          </a:lstStyle>
          <a:p>
            <a:pPr>
              <a:defRPr/>
            </a:pPr>
            <a:fld id="{CBBE0A22-733B-4D03-8305-5358A24E51E0}" type="slidenum">
              <a:rPr lang="en-US"/>
              <a:pPr>
                <a:defRPr/>
              </a:pPr>
              <a:t>‹#›</a:t>
            </a:fld>
            <a:endParaRPr lang="en-US" dirty="0"/>
          </a:p>
        </p:txBody>
      </p:sp>
    </p:spTree>
    <p:extLst>
      <p:ext uri="{BB962C8B-B14F-4D97-AF65-F5344CB8AC3E}">
        <p14:creationId xmlns:p14="http://schemas.microsoft.com/office/powerpoint/2010/main" val="14866785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defRPr sz="1200"/>
            </a:lvl1pPr>
          </a:lstStyle>
          <a:p>
            <a:pPr>
              <a:defRPr/>
            </a:pPr>
            <a:endParaRPr lang="en-US" dirty="0"/>
          </a:p>
        </p:txBody>
      </p:sp>
      <p:sp>
        <p:nvSpPr>
          <p:cNvPr id="5123" name="Rectangle 3"/>
          <p:cNvSpPr>
            <a:spLocks noGrp="1" noChangeArrowheads="1"/>
          </p:cNvSpPr>
          <p:nvPr>
            <p:ph type="dt" idx="1"/>
          </p:nvPr>
        </p:nvSpPr>
        <p:spPr bwMode="auto">
          <a:xfrm>
            <a:off x="3978132"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r">
              <a:defRPr sz="1200"/>
            </a:lvl1pPr>
          </a:lstStyle>
          <a:p>
            <a:pPr>
              <a:defRPr/>
            </a:pPr>
            <a:endParaRPr lang="en-US" dirty="0"/>
          </a:p>
        </p:txBody>
      </p:sp>
      <p:sp>
        <p:nvSpPr>
          <p:cNvPr id="15364"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02310" y="4421823"/>
            <a:ext cx="5618480" cy="418909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defRPr sz="1200"/>
            </a:lvl1pPr>
          </a:lstStyle>
          <a:p>
            <a:pPr>
              <a:defRPr/>
            </a:pPr>
            <a:endParaRPr lang="en-US" dirty="0"/>
          </a:p>
        </p:txBody>
      </p:sp>
      <p:sp>
        <p:nvSpPr>
          <p:cNvPr id="5127" name="Rectangle 7"/>
          <p:cNvSpPr>
            <a:spLocks noGrp="1" noChangeArrowheads="1"/>
          </p:cNvSpPr>
          <p:nvPr>
            <p:ph type="sldNum" sz="quarter" idx="5"/>
          </p:nvPr>
        </p:nvSpPr>
        <p:spPr bwMode="auto">
          <a:xfrm>
            <a:off x="3978132"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r">
              <a:defRPr sz="1200"/>
            </a:lvl1pPr>
          </a:lstStyle>
          <a:p>
            <a:pPr>
              <a:defRPr/>
            </a:pPr>
            <a:fld id="{0820A320-B53C-4D64-955C-4873E8359AAA}" type="slidenum">
              <a:rPr lang="en-US"/>
              <a:pPr>
                <a:defRPr/>
              </a:pPr>
              <a:t>‹#›</a:t>
            </a:fld>
            <a:endParaRPr lang="en-US" dirty="0"/>
          </a:p>
        </p:txBody>
      </p:sp>
    </p:spTree>
    <p:extLst>
      <p:ext uri="{BB962C8B-B14F-4D97-AF65-F5344CB8AC3E}">
        <p14:creationId xmlns:p14="http://schemas.microsoft.com/office/powerpoint/2010/main" val="11804390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03692F2-A243-482D-95C0-DF40F0C109CE}" type="datetime1">
              <a:rPr lang="en-US" smtClean="0"/>
              <a:t>10/25/2022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1818E22-48B8-4002-ADCC-235B59E9AD2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FEFB9C8-47D4-4497-A366-5235C2A9C0A0}" type="datetime1">
              <a:rPr lang="en-US" smtClean="0"/>
              <a:t>10/25/2022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B7D6190-15A7-4156-A0AB-6E1D657D44B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7CBF4CC-1376-47A0-AB50-79380C853BDC}" type="datetime1">
              <a:rPr lang="en-US" smtClean="0"/>
              <a:t>10/25/2022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54B184E-8BA9-4D2A-B0D5-15CEF702420D}"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540103BF-3890-4155-BBD1-0A35D5443B13}" type="datetime1">
              <a:rPr lang="en-US" smtClean="0"/>
              <a:t>10/25/2022</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9EC495D-F5B2-42C4-B0CE-A607F980F621}"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fld id="{E6587851-021E-43C8-BFFC-B95848AFA80F}" type="datetime1">
              <a:rPr lang="en-US" smtClean="0"/>
              <a:t>10/25/2022</a:t>
            </a:fld>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0831E7AD-588A-4666-B566-96C18F5BDFC1}"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E2999FD-C429-4788-BF92-8A5E2AE3407E}" type="datetime1">
              <a:rPr lang="en-US" smtClean="0"/>
              <a:t>10/25/2022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D721E5F-A94F-4540-A0B4-87D16506D100}"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028221CD-5C38-42E5-A2C6-8CABA541AEC6}" type="datetime1">
              <a:rPr lang="en-US" smtClean="0"/>
              <a:t>10/25/2022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7770D28-EF84-49A4-B7B6-5B710FD054C1}"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17B15BCF-BC21-4A49-9925-58640E7304A3}" type="datetime1">
              <a:rPr lang="en-US" smtClean="0"/>
              <a:t>10/25/2022</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5035DCD-9994-4D91-98FA-2C090F90D4D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7D7F06F9-A0D1-4560-A012-AA351EDD6DD1}" type="datetime1">
              <a:rPr lang="en-US" smtClean="0"/>
              <a:t>10/25/2022</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53933A3D-7D0F-4F62-93BE-9D1424BAF2DA}"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720155DE-CC82-42DD-B39E-336953D1BFD9}" type="datetime1">
              <a:rPr lang="en-US" smtClean="0"/>
              <a:t>10/25/2022</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9A52DC0B-C20B-48EA-B1F1-AC897FD812B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00A38E8-0835-41E0-8C38-65FFD62AC22D}" type="datetime1">
              <a:rPr lang="en-US" smtClean="0"/>
              <a:t>10/25/2022</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BB524F34-153F-47C9-AE8E-7C188069614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B58D30F-FAAF-4189-9369-481079AC49D3}" type="datetime1">
              <a:rPr lang="en-US" smtClean="0"/>
              <a:t>10/25/2022</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76BA91A-FE77-489A-8EC2-0B841BED70C6}"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94E7279-248F-4DFA-A81F-A244A01626D1}" type="datetime1">
              <a:rPr lang="en-US" smtClean="0"/>
              <a:t>10/25/2022</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7389A5B-0B3A-4CBC-967A-B267E74282AA}"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858DA46F-860E-4DD6-8E49-6D488639E1C0}" type="datetime1">
              <a:rPr lang="en-US" smtClean="0"/>
              <a:t>10/25/2022</a:t>
            </a:fld>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1501A2B-94CF-425E-A746-2A5CD982A63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rJeffKoloze@att.ne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ctrTitle"/>
          </p:nvPr>
        </p:nvSpPr>
        <p:spPr>
          <a:xfrm>
            <a:off x="457200" y="609600"/>
            <a:ext cx="8077200" cy="5638800"/>
          </a:xfrm>
        </p:spPr>
        <p:txBody>
          <a:bodyPr/>
          <a:lstStyle/>
          <a:p>
            <a:r>
              <a:rPr lang="en-US" sz="2600" dirty="0">
                <a:latin typeface="Book Antiqua" panose="02040602050305030304" pitchFamily="18" charset="0"/>
              </a:rPr>
              <a:t>Transgender Fiction and the Right-to-Life Issues:</a:t>
            </a:r>
            <a:br>
              <a:rPr lang="en-US" sz="2600" dirty="0">
                <a:latin typeface="Book Antiqua" panose="02040602050305030304" pitchFamily="18" charset="0"/>
              </a:rPr>
            </a:br>
            <a:r>
              <a:rPr lang="en-US" sz="2600" dirty="0">
                <a:latin typeface="Book Antiqua" panose="02040602050305030304" pitchFamily="18" charset="0"/>
              </a:rPr>
              <a:t>A Study of Recent Transgender </a:t>
            </a:r>
            <a:r>
              <a:rPr lang="en-US" sz="2600" dirty="0" smtClean="0">
                <a:latin typeface="Book Antiqua" panose="02040602050305030304" pitchFamily="18" charset="0"/>
              </a:rPr>
              <a:t>Fiction</a:t>
            </a:r>
            <a:br>
              <a:rPr lang="en-US" sz="2600" dirty="0" smtClean="0">
                <a:latin typeface="Book Antiqua" panose="02040602050305030304" pitchFamily="18" charset="0"/>
              </a:rPr>
            </a:br>
            <a:r>
              <a:rPr lang="en-US" sz="2600" dirty="0" smtClean="0">
                <a:latin typeface="Book Antiqua" panose="02040602050305030304" pitchFamily="18" charset="0"/>
              </a:rPr>
              <a:t>on </a:t>
            </a:r>
            <a:r>
              <a:rPr lang="en-US" sz="2600" dirty="0">
                <a:latin typeface="Book Antiqua" panose="02040602050305030304" pitchFamily="18" charset="0"/>
              </a:rPr>
              <a:t>Abortion and Euthanasia</a:t>
            </a:r>
            <a:br>
              <a:rPr lang="en-US" sz="2600" dirty="0">
                <a:latin typeface="Book Antiqua" panose="02040602050305030304" pitchFamily="18" charset="0"/>
              </a:rPr>
            </a:br>
            <a:r>
              <a:rPr lang="en-US" sz="2600" dirty="0">
                <a:latin typeface="Book Antiqua" panose="02040602050305030304" pitchFamily="18" charset="0"/>
              </a:rPr>
              <a:t>Using Right-to-Life Literary Theory</a:t>
            </a:r>
            <a:br>
              <a:rPr lang="en-US" sz="2600" dirty="0">
                <a:latin typeface="Book Antiqua" panose="02040602050305030304" pitchFamily="18" charset="0"/>
              </a:rPr>
            </a:br>
            <a:r>
              <a:rPr lang="en-US" sz="2800" dirty="0" smtClean="0">
                <a:latin typeface="Book Antiqua" panose="02040602050305030304" pitchFamily="18" charset="0"/>
              </a:rPr>
              <a:t/>
            </a:r>
            <a:br>
              <a:rPr lang="en-US" sz="2800" dirty="0" smtClean="0">
                <a:latin typeface="Book Antiqua" panose="02040602050305030304" pitchFamily="18" charset="0"/>
              </a:rPr>
            </a:br>
            <a:r>
              <a:rPr lang="en-US" sz="1800" dirty="0" smtClean="0">
                <a:latin typeface="Bookman Old Style" pitchFamily="18" charset="0"/>
              </a:rPr>
              <a:t>PowerPoint </a:t>
            </a:r>
            <a:r>
              <a:rPr lang="en-US" sz="1800" dirty="0">
                <a:latin typeface="Bookman Old Style" pitchFamily="18" charset="0"/>
              </a:rPr>
              <a:t>to Accompany </a:t>
            </a:r>
            <a:r>
              <a:rPr lang="en-US" sz="1800" dirty="0" smtClean="0">
                <a:latin typeface="Bookman Old Style" pitchFamily="18" charset="0"/>
              </a:rPr>
              <a:t>Presentation</a:t>
            </a:r>
            <a:br>
              <a:rPr lang="en-US" sz="1800" dirty="0" smtClean="0">
                <a:latin typeface="Bookman Old Style" pitchFamily="18" charset="0"/>
              </a:rPr>
            </a:br>
            <a:r>
              <a:rPr lang="en-US" sz="1800" dirty="0" smtClean="0">
                <a:latin typeface="Bookman Old Style" pitchFamily="18" charset="0"/>
              </a:rPr>
              <a:t>for the </a:t>
            </a:r>
            <a:r>
              <a:rPr lang="en-US" sz="1800" dirty="0" smtClean="0">
                <a:latin typeface="Bookman Old Style" pitchFamily="18" charset="0"/>
              </a:rPr>
              <a:t>annual conference of the</a:t>
            </a:r>
            <a:br>
              <a:rPr lang="en-US" sz="1800" dirty="0" smtClean="0">
                <a:latin typeface="Bookman Old Style" pitchFamily="18" charset="0"/>
              </a:rPr>
            </a:br>
            <a:r>
              <a:rPr lang="en-US" sz="1800" dirty="0" smtClean="0">
                <a:latin typeface="Bookman Old Style" pitchFamily="18" charset="0"/>
              </a:rPr>
              <a:t>Society of Catholic Social Scientists</a:t>
            </a:r>
            <a:br>
              <a:rPr lang="en-US" sz="1800" dirty="0" smtClean="0">
                <a:latin typeface="Bookman Old Style" pitchFamily="18" charset="0"/>
              </a:rPr>
            </a:br>
            <a:r>
              <a:rPr lang="en-US" sz="1800" dirty="0" smtClean="0">
                <a:latin typeface="Bookman Old Style" pitchFamily="18" charset="0"/>
              </a:rPr>
              <a:t/>
            </a:r>
            <a:br>
              <a:rPr lang="en-US" sz="1800" dirty="0" smtClean="0">
                <a:latin typeface="Bookman Old Style" pitchFamily="18" charset="0"/>
              </a:rPr>
            </a:br>
            <a:r>
              <a:rPr lang="en-US" sz="1800" dirty="0" smtClean="0">
                <a:latin typeface="Bookman Old Style" pitchFamily="18" charset="0"/>
              </a:rPr>
              <a:t> 29 October 2022</a:t>
            </a:r>
            <a:br>
              <a:rPr lang="en-US" sz="1800" dirty="0" smtClean="0">
                <a:latin typeface="Bookman Old Style" pitchFamily="18" charset="0"/>
              </a:rPr>
            </a:br>
            <a:r>
              <a:rPr lang="en-US" sz="1600" dirty="0" smtClean="0">
                <a:latin typeface="Bookman Old Style" pitchFamily="18" charset="0"/>
              </a:rPr>
              <a:t/>
            </a:r>
            <a:br>
              <a:rPr lang="en-US" sz="1600" dirty="0" smtClean="0">
                <a:latin typeface="Bookman Old Style" pitchFamily="18" charset="0"/>
              </a:rPr>
            </a:br>
            <a:r>
              <a:rPr lang="en-US" sz="1600" dirty="0" smtClean="0">
                <a:latin typeface="Bookman Old Style" pitchFamily="18" charset="0"/>
                <a:hlinkClick r:id="rId3"/>
              </a:rPr>
              <a:t>DrJeffKoloze@att.net</a:t>
            </a:r>
            <a:r>
              <a:rPr lang="en-US" sz="1600" dirty="0" smtClean="0">
                <a:latin typeface="Bookman Old Style" pitchFamily="18" charset="0"/>
              </a:rPr>
              <a:t/>
            </a:r>
            <a:br>
              <a:rPr lang="en-US" sz="1600" dirty="0" smtClean="0">
                <a:latin typeface="Bookman Old Style" pitchFamily="18" charset="0"/>
              </a:rPr>
            </a:br>
            <a:r>
              <a:rPr lang="en-US" sz="1600" dirty="0" smtClean="0">
                <a:latin typeface="Bookman Old Style" pitchFamily="18" charset="0"/>
              </a:rPr>
              <a:t>216-262-3511</a:t>
            </a:r>
            <a:endParaRPr lang="en-US" sz="1500" dirty="0" smtClean="0">
              <a:latin typeface="Bookman Old Style" pitchFamily="18" charset="0"/>
            </a:endParaRPr>
          </a:p>
        </p:txBody>
      </p:sp>
    </p:spTree>
    <p:extLst>
      <p:ext uri="{BB962C8B-B14F-4D97-AF65-F5344CB8AC3E}">
        <p14:creationId xmlns:p14="http://schemas.microsoft.com/office/powerpoint/2010/main" val="1783229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Bookman Old Style" panose="02050604050505020204" pitchFamily="18" charset="0"/>
              </a:rPr>
              <a:t>Girard’s </a:t>
            </a:r>
            <a:r>
              <a:rPr lang="en-US" sz="3600" i="1" dirty="0">
                <a:latin typeface="Bookman Old Style" panose="02050604050505020204" pitchFamily="18" charset="0"/>
              </a:rPr>
              <a:t>Girl Mans </a:t>
            </a:r>
            <a:r>
              <a:rPr lang="en-US" sz="3600" i="1" dirty="0" smtClean="0">
                <a:latin typeface="Bookman Old Style" panose="02050604050505020204" pitchFamily="18" charset="0"/>
              </a:rPr>
              <a:t>Up</a:t>
            </a:r>
            <a:r>
              <a:rPr lang="en-US" sz="3600" dirty="0" smtClean="0">
                <a:latin typeface="Bookman Old Style" panose="02050604050505020204" pitchFamily="18" charset="0"/>
              </a:rPr>
              <a:t> (</a:t>
            </a:r>
            <a:r>
              <a:rPr lang="en-US" sz="3600" dirty="0">
                <a:latin typeface="Bookman Old Style" panose="02050604050505020204" pitchFamily="18" charset="0"/>
              </a:rPr>
              <a:t>2016)</a:t>
            </a:r>
          </a:p>
        </p:txBody>
      </p:sp>
      <p:sp>
        <p:nvSpPr>
          <p:cNvPr id="4" name="Content Placeholder 3"/>
          <p:cNvSpPr>
            <a:spLocks noGrp="1"/>
          </p:cNvSpPr>
          <p:nvPr>
            <p:ph sz="half" idx="2"/>
          </p:nvPr>
        </p:nvSpPr>
        <p:spPr>
          <a:xfrm>
            <a:off x="4495800" y="1600200"/>
            <a:ext cx="3886200" cy="4525963"/>
          </a:xfrm>
        </p:spPr>
        <p:txBody>
          <a:bodyPr/>
          <a:lstStyle/>
          <a:p>
            <a:pPr marL="0" marR="0" indent="0">
              <a:spcBef>
                <a:spcPts val="0"/>
              </a:spcBef>
              <a:spcAft>
                <a:spcPts val="0"/>
              </a:spcAft>
              <a:buNone/>
            </a:pPr>
            <a:endParaRPr lang="en-US" sz="1600" spc="-15" dirty="0" smtClean="0">
              <a:latin typeface="Bookman Old Style"/>
              <a:ea typeface="Times New Roman"/>
              <a:cs typeface="Arial"/>
            </a:endParaRPr>
          </a:p>
          <a:p>
            <a:pPr marL="0" marR="0" indent="0">
              <a:spcBef>
                <a:spcPts val="0"/>
              </a:spcBef>
              <a:spcAft>
                <a:spcPts val="0"/>
              </a:spcAft>
              <a:buNone/>
            </a:pPr>
            <a:r>
              <a:rPr lang="en-US" sz="1600" spc="-15" dirty="0">
                <a:latin typeface="Bookman Old Style"/>
                <a:ea typeface="Times New Roman"/>
                <a:cs typeface="Arial"/>
              </a:rPr>
              <a:t>	</a:t>
            </a:r>
            <a:r>
              <a:rPr lang="en-US" sz="1600" spc="-15" dirty="0" smtClean="0">
                <a:latin typeface="Bookman Old Style"/>
                <a:ea typeface="Times New Roman"/>
                <a:cs typeface="Arial"/>
              </a:rPr>
              <a:t>I'm </a:t>
            </a:r>
            <a:r>
              <a:rPr lang="en-US" sz="1600" spc="-15" dirty="0">
                <a:latin typeface="Bookman Old Style"/>
                <a:ea typeface="Times New Roman"/>
                <a:cs typeface="Arial"/>
              </a:rPr>
              <a:t>full of bad feelings</a:t>
            </a:r>
            <a:r>
              <a:rPr lang="en-US" sz="1600" spc="-15" dirty="0" smtClean="0">
                <a:latin typeface="Bookman Old Style"/>
                <a:ea typeface="Times New Roman"/>
                <a:cs typeface="Arial"/>
              </a:rPr>
              <a:t>.</a:t>
            </a:r>
          </a:p>
          <a:p>
            <a:pPr marL="0" marR="0" indent="0">
              <a:spcBef>
                <a:spcPts val="0"/>
              </a:spcBef>
              <a:spcAft>
                <a:spcPts val="0"/>
              </a:spcAft>
              <a:buNone/>
            </a:pPr>
            <a:r>
              <a:rPr lang="en-US" sz="1600" spc="-15" dirty="0">
                <a:latin typeface="Bookman Old Style"/>
                <a:ea typeface="Calibri"/>
                <a:cs typeface="Arial"/>
              </a:rPr>
              <a:t>	</a:t>
            </a:r>
            <a:r>
              <a:rPr lang="en-US" sz="1600" spc="-15" dirty="0" smtClean="0">
                <a:latin typeface="Bookman Old Style"/>
                <a:ea typeface="Times New Roman"/>
                <a:cs typeface="Arial"/>
              </a:rPr>
              <a:t>Not </a:t>
            </a:r>
            <a:r>
              <a:rPr lang="en-US" sz="1600" spc="-15" dirty="0">
                <a:latin typeface="Bookman Old Style"/>
                <a:ea typeface="Times New Roman"/>
                <a:cs typeface="Arial"/>
              </a:rPr>
              <a:t>because I feel guilty, or because I regret what I’ve done, though.  It’s like I keep telling Olivia when she thinks about the abortion: it’s okay to feel bad about how things went down, but it’s not okay to drown in guilt and regret every day for having made decisions other people don’t agree with.  At some point, we all have to man up and decide to do what we have to do, despite the people around us who try to get in the way.  (353)</a:t>
            </a:r>
            <a:endParaRPr lang="en-US" sz="1600" dirty="0">
              <a:latin typeface="Bookman Old Style"/>
              <a:ea typeface="Calibri"/>
              <a:cs typeface="Times New Roman"/>
            </a:endParaRPr>
          </a:p>
          <a:p>
            <a:pPr marL="0" marR="0" indent="0">
              <a:spcBef>
                <a:spcPts val="0"/>
              </a:spcBef>
              <a:spcAft>
                <a:spcPts val="0"/>
              </a:spcAft>
              <a:buNone/>
            </a:pPr>
            <a:endParaRPr lang="en-US" sz="1600" dirty="0" smtClean="0">
              <a:latin typeface="Bookman Old Style" panose="02050604050505020204" pitchFamily="18" charset="0"/>
            </a:endParaRPr>
          </a:p>
        </p:txBody>
      </p:sp>
      <p:sp>
        <p:nvSpPr>
          <p:cNvPr id="5" name="Slide Number Placeholder 4"/>
          <p:cNvSpPr>
            <a:spLocks noGrp="1"/>
          </p:cNvSpPr>
          <p:nvPr>
            <p:ph type="sldNum" sz="quarter" idx="12"/>
          </p:nvPr>
        </p:nvSpPr>
        <p:spPr/>
        <p:txBody>
          <a:bodyPr/>
          <a:lstStyle/>
          <a:p>
            <a:pPr>
              <a:defRPr/>
            </a:pPr>
            <a:fld id="{D5035DCD-9994-4D91-98FA-2C090F90D4DA}" type="slidenum">
              <a:rPr lang="en-US" smtClean="0">
                <a:solidFill>
                  <a:srgbClr val="000000"/>
                </a:solidFill>
                <a:latin typeface="Bookman Old Style" panose="02050604050505020204" pitchFamily="18" charset="0"/>
              </a:rPr>
              <a:pPr>
                <a:defRPr/>
              </a:pPr>
              <a:t>10</a:t>
            </a:fld>
            <a:endParaRPr lang="en-US" dirty="0">
              <a:solidFill>
                <a:srgbClr val="000000"/>
              </a:solidFill>
              <a:latin typeface="Bookman Old Style" panose="02050604050505020204" pitchFamily="18" charset="0"/>
            </a:endParaRPr>
          </a:p>
        </p:txBody>
      </p:sp>
      <p:sp>
        <p:nvSpPr>
          <p:cNvPr id="7" name="TextBox 6"/>
          <p:cNvSpPr txBox="1"/>
          <p:nvPr/>
        </p:nvSpPr>
        <p:spPr>
          <a:xfrm>
            <a:off x="914400" y="6172200"/>
            <a:ext cx="3048000" cy="307777"/>
          </a:xfrm>
          <a:prstGeom prst="rect">
            <a:avLst/>
          </a:prstGeom>
          <a:noFill/>
        </p:spPr>
        <p:txBody>
          <a:bodyPr wrap="square" rtlCol="0">
            <a:spAutoFit/>
          </a:bodyPr>
          <a:lstStyle/>
          <a:p>
            <a:pPr algn="ctr"/>
            <a:r>
              <a:rPr lang="en-US" sz="1400" dirty="0" smtClean="0">
                <a:solidFill>
                  <a:srgbClr val="000000"/>
                </a:solidFill>
                <a:latin typeface="Bookman Old Style" panose="02050604050505020204" pitchFamily="18" charset="0"/>
              </a:rPr>
              <a:t>Image credit: Goodreads.com</a:t>
            </a:r>
            <a:endParaRPr lang="en-US" sz="1400" dirty="0">
              <a:solidFill>
                <a:srgbClr val="000000"/>
              </a:solidFill>
              <a:latin typeface="Bookman Old Style" panose="02050604050505020204" pitchFamily="18" charset="0"/>
            </a:endParaRPr>
          </a:p>
        </p:txBody>
      </p:sp>
      <p:pic>
        <p:nvPicPr>
          <p:cNvPr id="5122"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990196" y="1371600"/>
            <a:ext cx="2972607" cy="475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38330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spc="-15" dirty="0" smtClean="0">
                <a:latin typeface="Bookman Old Style"/>
                <a:ea typeface="Times New Roman"/>
                <a:cs typeface="Arial"/>
              </a:rPr>
              <a:t>Weaver’s </a:t>
            </a:r>
            <a:r>
              <a:rPr lang="en-US" sz="3600" i="1" spc="-15" dirty="0">
                <a:latin typeface="Bookman Old Style"/>
                <a:ea typeface="Times New Roman"/>
                <a:cs typeface="Arial"/>
              </a:rPr>
              <a:t>Billie Girl</a:t>
            </a:r>
            <a:r>
              <a:rPr lang="en-US" sz="3600" spc="-15" dirty="0">
                <a:latin typeface="Bookman Old Style"/>
                <a:ea typeface="Times New Roman"/>
                <a:cs typeface="Arial"/>
              </a:rPr>
              <a:t> (2010)</a:t>
            </a:r>
            <a:endParaRPr lang="en-US" sz="3600" dirty="0">
              <a:latin typeface="Bookman Old Style" panose="02050604050505020204" pitchFamily="18" charset="0"/>
            </a:endParaRPr>
          </a:p>
        </p:txBody>
      </p:sp>
      <p:sp>
        <p:nvSpPr>
          <p:cNvPr id="4" name="Content Placeholder 3"/>
          <p:cNvSpPr>
            <a:spLocks noGrp="1"/>
          </p:cNvSpPr>
          <p:nvPr>
            <p:ph sz="half" idx="2"/>
          </p:nvPr>
        </p:nvSpPr>
        <p:spPr>
          <a:xfrm>
            <a:off x="4343400" y="1447800"/>
            <a:ext cx="4343400" cy="4678363"/>
          </a:xfrm>
        </p:spPr>
        <p:txBody>
          <a:bodyPr/>
          <a:lstStyle/>
          <a:p>
            <a:pPr marL="0" marR="0" indent="0">
              <a:spcBef>
                <a:spcPts val="0"/>
              </a:spcBef>
              <a:spcAft>
                <a:spcPts val="0"/>
              </a:spcAft>
              <a:buNone/>
            </a:pPr>
            <a:r>
              <a:rPr lang="en-US" sz="1600" dirty="0" smtClean="0">
                <a:latin typeface="Bookman Old Style" panose="02050604050505020204" pitchFamily="18" charset="0"/>
              </a:rPr>
              <a:t>"</a:t>
            </a:r>
            <a:r>
              <a:rPr lang="en-US" sz="1600" dirty="0">
                <a:latin typeface="Bookman Old Style" panose="02050604050505020204" pitchFamily="18" charset="0"/>
              </a:rPr>
              <a:t>other old, useless, decomposing human beings—most of them not in their right minds" [221</a:t>
            </a:r>
            <a:r>
              <a:rPr lang="en-US" sz="1600" dirty="0" smtClean="0">
                <a:latin typeface="Bookman Old Style" panose="02050604050505020204" pitchFamily="18" charset="0"/>
              </a:rPr>
              <a:t>]</a:t>
            </a:r>
          </a:p>
          <a:p>
            <a:pPr marL="0" marR="0" indent="0">
              <a:spcBef>
                <a:spcPts val="0"/>
              </a:spcBef>
              <a:spcAft>
                <a:spcPts val="0"/>
              </a:spcAft>
              <a:buNone/>
            </a:pPr>
            <a:endParaRPr lang="en-US" sz="1600" dirty="0" smtClean="0">
              <a:latin typeface="Bookman Old Style" panose="02050604050505020204" pitchFamily="18" charset="0"/>
            </a:endParaRPr>
          </a:p>
          <a:p>
            <a:pPr marL="0" marR="0" indent="0">
              <a:spcBef>
                <a:spcPts val="0"/>
              </a:spcBef>
              <a:spcAft>
                <a:spcPts val="0"/>
              </a:spcAft>
              <a:buNone/>
            </a:pPr>
            <a:r>
              <a:rPr lang="en-US" sz="1600" dirty="0">
                <a:latin typeface="Bookman Old Style" panose="02050604050505020204" pitchFamily="18" charset="0"/>
              </a:rPr>
              <a:t>“Though I had helped Grandma meet her Maker, it took me being life-wounded myself to understand the mercy of killing” [221</a:t>
            </a:r>
            <a:r>
              <a:rPr lang="en-US" sz="1600" dirty="0" smtClean="0">
                <a:latin typeface="Bookman Old Style" panose="02050604050505020204" pitchFamily="18" charset="0"/>
              </a:rPr>
              <a:t>]</a:t>
            </a:r>
          </a:p>
          <a:p>
            <a:pPr marL="0" marR="0" indent="0">
              <a:spcBef>
                <a:spcPts val="0"/>
              </a:spcBef>
              <a:spcAft>
                <a:spcPts val="0"/>
              </a:spcAft>
              <a:buNone/>
            </a:pPr>
            <a:endParaRPr lang="en-US" sz="1600" dirty="0" smtClean="0">
              <a:latin typeface="Bookman Old Style" panose="02050604050505020204" pitchFamily="18" charset="0"/>
            </a:endParaRPr>
          </a:p>
          <a:p>
            <a:pPr marL="0" marR="0" indent="0">
              <a:spcBef>
                <a:spcPts val="0"/>
              </a:spcBef>
              <a:spcAft>
                <a:spcPts val="0"/>
              </a:spcAft>
              <a:buNone/>
            </a:pPr>
            <a:r>
              <a:rPr lang="en-US" sz="1600" dirty="0">
                <a:latin typeface="Bookman Old Style" panose="02050604050505020204" pitchFamily="18" charset="0"/>
              </a:rPr>
              <a:t>"The next two residents I sent on their way" (225</a:t>
            </a:r>
            <a:r>
              <a:rPr lang="en-US" sz="1600" dirty="0" smtClean="0">
                <a:latin typeface="Bookman Old Style" panose="02050604050505020204" pitchFamily="18" charset="0"/>
              </a:rPr>
              <a:t>)</a:t>
            </a:r>
          </a:p>
          <a:p>
            <a:pPr marL="0" marR="0" indent="0">
              <a:spcBef>
                <a:spcPts val="0"/>
              </a:spcBef>
              <a:spcAft>
                <a:spcPts val="0"/>
              </a:spcAft>
              <a:buNone/>
            </a:pPr>
            <a:endParaRPr lang="en-US" sz="1600" dirty="0">
              <a:latin typeface="Bookman Old Style" panose="02050604050505020204" pitchFamily="18" charset="0"/>
            </a:endParaRPr>
          </a:p>
          <a:p>
            <a:pPr marL="0" marR="0" indent="0">
              <a:spcBef>
                <a:spcPts val="0"/>
              </a:spcBef>
              <a:spcAft>
                <a:spcPts val="0"/>
              </a:spcAft>
              <a:buNone/>
            </a:pPr>
            <a:r>
              <a:rPr lang="en-US" sz="1600" dirty="0">
                <a:latin typeface="Bookman Old Style" panose="02050604050505020204" pitchFamily="18" charset="0"/>
              </a:rPr>
              <a:t>"She had pooped in the bed" (228</a:t>
            </a:r>
            <a:r>
              <a:rPr lang="en-US" sz="1600" dirty="0" smtClean="0">
                <a:latin typeface="Bookman Old Style" panose="02050604050505020204" pitchFamily="18" charset="0"/>
              </a:rPr>
              <a:t>)</a:t>
            </a:r>
          </a:p>
          <a:p>
            <a:pPr marL="0" marR="0" indent="0">
              <a:spcBef>
                <a:spcPts val="0"/>
              </a:spcBef>
              <a:spcAft>
                <a:spcPts val="0"/>
              </a:spcAft>
              <a:buNone/>
            </a:pPr>
            <a:endParaRPr lang="en-US" sz="1600" dirty="0">
              <a:latin typeface="Bookman Old Style" panose="02050604050505020204" pitchFamily="18" charset="0"/>
            </a:endParaRPr>
          </a:p>
          <a:p>
            <a:pPr marL="0" marR="0" indent="0">
              <a:spcBef>
                <a:spcPts val="0"/>
              </a:spcBef>
              <a:spcAft>
                <a:spcPts val="0"/>
              </a:spcAft>
              <a:buNone/>
            </a:pPr>
            <a:r>
              <a:rPr lang="en-US" sz="1600" dirty="0">
                <a:latin typeface="Bookman Old Style" panose="02050604050505020204" pitchFamily="18" charset="0"/>
              </a:rPr>
              <a:t>“I covered up and shoved my hands into my sweater pockets to keep warm.  Out of habit, my fingers groped around.  I came across two pills in the right-hand pocket.  Two pills” (231</a:t>
            </a:r>
            <a:r>
              <a:rPr lang="en-US" sz="1600" dirty="0" smtClean="0">
                <a:latin typeface="Bookman Old Style" panose="02050604050505020204" pitchFamily="18" charset="0"/>
              </a:rPr>
              <a:t>)</a:t>
            </a:r>
            <a:endParaRPr lang="en-US" sz="1600" dirty="0">
              <a:latin typeface="Bookman Old Style" panose="02050604050505020204" pitchFamily="18" charset="0"/>
            </a:endParaRPr>
          </a:p>
        </p:txBody>
      </p:sp>
      <p:sp>
        <p:nvSpPr>
          <p:cNvPr id="5" name="Slide Number Placeholder 4"/>
          <p:cNvSpPr>
            <a:spLocks noGrp="1"/>
          </p:cNvSpPr>
          <p:nvPr>
            <p:ph type="sldNum" sz="quarter" idx="12"/>
          </p:nvPr>
        </p:nvSpPr>
        <p:spPr/>
        <p:txBody>
          <a:bodyPr/>
          <a:lstStyle/>
          <a:p>
            <a:pPr>
              <a:defRPr/>
            </a:pPr>
            <a:fld id="{D5035DCD-9994-4D91-98FA-2C090F90D4DA}" type="slidenum">
              <a:rPr lang="en-US" smtClean="0">
                <a:solidFill>
                  <a:srgbClr val="000000"/>
                </a:solidFill>
                <a:latin typeface="Bookman Old Style" panose="02050604050505020204" pitchFamily="18" charset="0"/>
              </a:rPr>
              <a:pPr>
                <a:defRPr/>
              </a:pPr>
              <a:t>11</a:t>
            </a:fld>
            <a:endParaRPr lang="en-US" dirty="0">
              <a:solidFill>
                <a:srgbClr val="000000"/>
              </a:solidFill>
              <a:latin typeface="Bookman Old Style" panose="02050604050505020204" pitchFamily="18" charset="0"/>
            </a:endParaRPr>
          </a:p>
        </p:txBody>
      </p:sp>
      <p:sp>
        <p:nvSpPr>
          <p:cNvPr id="7" name="TextBox 6"/>
          <p:cNvSpPr txBox="1"/>
          <p:nvPr/>
        </p:nvSpPr>
        <p:spPr>
          <a:xfrm>
            <a:off x="914400" y="6172200"/>
            <a:ext cx="3048000" cy="307777"/>
          </a:xfrm>
          <a:prstGeom prst="rect">
            <a:avLst/>
          </a:prstGeom>
          <a:noFill/>
        </p:spPr>
        <p:txBody>
          <a:bodyPr wrap="square" rtlCol="0">
            <a:spAutoFit/>
          </a:bodyPr>
          <a:lstStyle/>
          <a:p>
            <a:pPr algn="ctr"/>
            <a:r>
              <a:rPr lang="en-US" sz="1400" dirty="0" smtClean="0">
                <a:solidFill>
                  <a:srgbClr val="000000"/>
                </a:solidFill>
                <a:latin typeface="Bookman Old Style" panose="02050604050505020204" pitchFamily="18" charset="0"/>
              </a:rPr>
              <a:t>Image credit: Goodreads.com</a:t>
            </a:r>
            <a:endParaRPr lang="en-US" sz="1400" dirty="0">
              <a:solidFill>
                <a:srgbClr val="000000"/>
              </a:solidFill>
              <a:latin typeface="Bookman Old Style" panose="02050604050505020204" pitchFamily="18" charset="0"/>
            </a:endParaRPr>
          </a:p>
        </p:txBody>
      </p:sp>
      <p:pic>
        <p:nvPicPr>
          <p:cNvPr id="2052" name="Picture 4"/>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914400" y="1600200"/>
            <a:ext cx="3048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1028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sz="3200" dirty="0" smtClean="0">
                <a:latin typeface="Bookman Old Style" panose="02050604050505020204" pitchFamily="18" charset="0"/>
              </a:rPr>
              <a:t>Works Cited</a:t>
            </a:r>
            <a:endParaRPr lang="en-US" sz="3200" dirty="0">
              <a:latin typeface="Bookman Old Style" panose="02050604050505020204" pitchFamily="18" charset="0"/>
            </a:endParaRPr>
          </a:p>
        </p:txBody>
      </p:sp>
      <p:sp>
        <p:nvSpPr>
          <p:cNvPr id="6" name="Text Placeholder 5"/>
          <p:cNvSpPr>
            <a:spLocks noGrp="1"/>
          </p:cNvSpPr>
          <p:nvPr>
            <p:ph type="body" sz="half" idx="3"/>
          </p:nvPr>
        </p:nvSpPr>
        <p:spPr>
          <a:xfrm>
            <a:off x="457200" y="5715000"/>
            <a:ext cx="8229600" cy="533400"/>
          </a:xfrm>
        </p:spPr>
        <p:txBody>
          <a:bodyPr/>
          <a:lstStyle/>
          <a:p>
            <a:pPr marL="0" indent="0" algn="ctr">
              <a:buNone/>
            </a:pPr>
            <a:r>
              <a:rPr lang="en-US" dirty="0">
                <a:latin typeface="Bookman Old Style" panose="02050604050505020204" pitchFamily="18" charset="0"/>
              </a:rPr>
              <a:t>Questions and Answers</a:t>
            </a:r>
          </a:p>
        </p:txBody>
      </p:sp>
      <p:sp>
        <p:nvSpPr>
          <p:cNvPr id="5" name="Slide Number Placeholder 4"/>
          <p:cNvSpPr>
            <a:spLocks noGrp="1"/>
          </p:cNvSpPr>
          <p:nvPr>
            <p:ph type="sldNum" sz="quarter" idx="12"/>
          </p:nvPr>
        </p:nvSpPr>
        <p:spPr/>
        <p:txBody>
          <a:bodyPr/>
          <a:lstStyle/>
          <a:p>
            <a:pPr>
              <a:defRPr/>
            </a:pPr>
            <a:fld id="{D5035DCD-9994-4D91-98FA-2C090F90D4DA}" type="slidenum">
              <a:rPr lang="en-US" smtClean="0">
                <a:solidFill>
                  <a:srgbClr val="000000"/>
                </a:solidFill>
                <a:latin typeface="Bookman Old Style" panose="02050604050505020204" pitchFamily="18" charset="0"/>
              </a:rPr>
              <a:pPr>
                <a:defRPr/>
              </a:pPr>
              <a:t>12</a:t>
            </a:fld>
            <a:endParaRPr lang="en-US" dirty="0">
              <a:solidFill>
                <a:srgbClr val="000000"/>
              </a:solidFill>
              <a:latin typeface="Bookman Old Style" panose="02050604050505020204" pitchFamily="18" charset="0"/>
            </a:endParaRPr>
          </a:p>
        </p:txBody>
      </p:sp>
      <p:pic>
        <p:nvPicPr>
          <p:cNvPr id="6146" name="Picture 2"/>
          <p:cNvPicPr>
            <a:picLocks noGrp="1" noChangeAspect="1" noChangeArrowheads="1"/>
          </p:cNvPicPr>
          <p:nvPr>
            <p:ph sz="quarter" idx="1"/>
          </p:nvPr>
        </p:nvPicPr>
        <p:blipFill rotWithShape="1">
          <a:blip r:embed="rId2">
            <a:extLst>
              <a:ext uri="{28A0092B-C50C-407E-A947-70E740481C1C}">
                <a14:useLocalDpi xmlns:a14="http://schemas.microsoft.com/office/drawing/2010/main" val="0"/>
              </a:ext>
            </a:extLst>
          </a:blip>
          <a:srcRect l="26753" t="34441" r="26264" b="22124"/>
          <a:stretch/>
        </p:blipFill>
        <p:spPr bwMode="auto">
          <a:xfrm>
            <a:off x="533400" y="959228"/>
            <a:ext cx="8054977" cy="4755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1611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944562"/>
          </a:xfrm>
        </p:spPr>
        <p:txBody>
          <a:bodyPr/>
          <a:lstStyle/>
          <a:p>
            <a:r>
              <a:rPr lang="en-US" sz="3000" dirty="0" smtClean="0">
                <a:solidFill>
                  <a:srgbClr val="000000"/>
                </a:solidFill>
                <a:latin typeface="Bookman Old Style" panose="02050604050505020204" pitchFamily="18" charset="0"/>
              </a:rPr>
              <a:t>Scholarly and Other Commentary on a</a:t>
            </a:r>
            <a:br>
              <a:rPr lang="en-US" sz="3000" dirty="0" smtClean="0">
                <a:solidFill>
                  <a:srgbClr val="000000"/>
                </a:solidFill>
                <a:latin typeface="Bookman Old Style" panose="02050604050505020204" pitchFamily="18" charset="0"/>
              </a:rPr>
            </a:br>
            <a:r>
              <a:rPr lang="en-US" sz="3000" dirty="0" smtClean="0">
                <a:solidFill>
                  <a:srgbClr val="000000"/>
                </a:solidFill>
                <a:latin typeface="Bookman Old Style" panose="02050604050505020204" pitchFamily="18" charset="0"/>
              </a:rPr>
              <a:t>Transgender and Abortion Connection</a:t>
            </a:r>
            <a:endParaRPr lang="en-US" dirty="0"/>
          </a:p>
        </p:txBody>
      </p:sp>
      <p:sp>
        <p:nvSpPr>
          <p:cNvPr id="6" name="Content Placeholder 5"/>
          <p:cNvSpPr>
            <a:spLocks noGrp="1"/>
          </p:cNvSpPr>
          <p:nvPr>
            <p:ph sz="half" idx="1"/>
          </p:nvPr>
        </p:nvSpPr>
        <p:spPr>
          <a:xfrm>
            <a:off x="457200" y="1524000"/>
            <a:ext cx="4038600" cy="4602163"/>
          </a:xfrm>
        </p:spPr>
        <p:txBody>
          <a:bodyPr/>
          <a:lstStyle/>
          <a:p>
            <a:pPr marL="0" lvl="0" indent="0">
              <a:buNone/>
            </a:pPr>
            <a:r>
              <a:rPr lang="en-US" sz="1700" dirty="0">
                <a:solidFill>
                  <a:srgbClr val="000000"/>
                </a:solidFill>
                <a:latin typeface="Bookman Old Style" panose="02050604050505020204" pitchFamily="18" charset="0"/>
              </a:rPr>
              <a:t>Abortion isn’t a women’s rights issue.  It’s a human rights issue, and we need to address it as such.  Nonbinary, transgender, and agender folks, as well as those who identify outside those labels who can get pregnant deserve to be heard in this discussion, too.  Their already-marginalized bodies and experiences are only further harmed with the language we use to discuss abortion.  It’s not a decision between a woman and her doctor.  It’s a decision between a pregnant person and their doctor or other healthcare worker who can do the procedure</a:t>
            </a:r>
            <a:r>
              <a:rPr lang="en-US" sz="1700" dirty="0" smtClean="0">
                <a:solidFill>
                  <a:srgbClr val="000000"/>
                </a:solidFill>
                <a:latin typeface="Bookman Old Style" panose="02050604050505020204" pitchFamily="18" charset="0"/>
              </a:rPr>
              <a:t>.  (Kelly)</a:t>
            </a:r>
            <a:endParaRPr lang="en-US" sz="1700" dirty="0">
              <a:solidFill>
                <a:srgbClr val="000000"/>
              </a:solidFill>
              <a:latin typeface="Bookman Old Style" panose="02050604050505020204" pitchFamily="18" charset="0"/>
            </a:endParaRPr>
          </a:p>
          <a:p>
            <a:pPr marL="0" indent="0">
              <a:buNone/>
            </a:pPr>
            <a:endParaRPr lang="en-US" sz="1800" dirty="0">
              <a:latin typeface="Bookman Old Style" panose="02050604050505020204" pitchFamily="18" charset="0"/>
            </a:endParaRPr>
          </a:p>
        </p:txBody>
      </p:sp>
      <p:sp>
        <p:nvSpPr>
          <p:cNvPr id="4" name="Slide Number Placeholder 3"/>
          <p:cNvSpPr>
            <a:spLocks noGrp="1"/>
          </p:cNvSpPr>
          <p:nvPr>
            <p:ph type="sldNum" sz="quarter" idx="12"/>
          </p:nvPr>
        </p:nvSpPr>
        <p:spPr/>
        <p:txBody>
          <a:bodyPr/>
          <a:lstStyle/>
          <a:p>
            <a:pPr>
              <a:defRPr/>
            </a:pPr>
            <a:fld id="{2D721E5F-A94F-4540-A0B4-87D16506D100}" type="slidenum">
              <a:rPr lang="en-US" smtClean="0">
                <a:solidFill>
                  <a:srgbClr val="000000"/>
                </a:solidFill>
                <a:latin typeface="Bookman Old Style" panose="02050604050505020204" pitchFamily="18" charset="0"/>
              </a:rPr>
              <a:pPr>
                <a:defRPr/>
              </a:pPr>
              <a:t>2</a:t>
            </a:fld>
            <a:endParaRPr lang="en-US" dirty="0">
              <a:solidFill>
                <a:srgbClr val="000000"/>
              </a:solidFill>
              <a:latin typeface="Bookman Old Style" panose="02050604050505020204" pitchFamily="18" charset="0"/>
            </a:endParaRPr>
          </a:p>
        </p:txBody>
      </p:sp>
      <p:sp>
        <p:nvSpPr>
          <p:cNvPr id="2" name="Content Placeholder 1"/>
          <p:cNvSpPr>
            <a:spLocks noGrp="1"/>
          </p:cNvSpPr>
          <p:nvPr>
            <p:ph sz="half" idx="2"/>
          </p:nvPr>
        </p:nvSpPr>
        <p:spPr/>
        <p:txBody>
          <a:bodyPr/>
          <a:lstStyle/>
          <a:p>
            <a:pPr marL="0" lvl="0" indent="0">
              <a:buNone/>
            </a:pPr>
            <a:r>
              <a:rPr lang="en-US" sz="1800" dirty="0">
                <a:solidFill>
                  <a:srgbClr val="000000"/>
                </a:solidFill>
                <a:latin typeface="Bookman Old Style" panose="02050604050505020204" pitchFamily="18" charset="0"/>
              </a:rPr>
              <a:t>Gender identity can be consistent with or different from the sex that someone was assigned at birth.  Sex assigned at birth is typically based on external genitalia, and is recorded as female, intersex, or male.  “Transgender” is an umbrella term for people whose gender identity differs from the sex assigned to them at birth, while “cisgender” is a term for people whose gender identity aligns with their sex assigned at birth. (</a:t>
            </a:r>
            <a:r>
              <a:rPr lang="en-US" sz="1800" dirty="0" smtClean="0">
                <a:solidFill>
                  <a:srgbClr val="000000"/>
                </a:solidFill>
                <a:latin typeface="Bookman Old Style" panose="02050604050505020204" pitchFamily="18" charset="0"/>
              </a:rPr>
              <a:t>Moseson et al. 2</a:t>
            </a:r>
            <a:r>
              <a:rPr lang="en-US" sz="1800" dirty="0">
                <a:solidFill>
                  <a:srgbClr val="000000"/>
                </a:solidFill>
                <a:latin typeface="Bookman Old Style" panose="02050604050505020204" pitchFamily="18" charset="0"/>
              </a:rPr>
              <a:t>)</a:t>
            </a:r>
          </a:p>
          <a:p>
            <a:pPr marL="0" indent="0">
              <a:buNone/>
            </a:pPr>
            <a:endParaRPr lang="en-US" sz="1700" dirty="0">
              <a:latin typeface="Bookman Old Style" panose="02050604050505020204" pitchFamily="18" charset="0"/>
            </a:endParaRPr>
          </a:p>
        </p:txBody>
      </p:sp>
    </p:spTree>
    <p:extLst>
      <p:ext uri="{BB962C8B-B14F-4D97-AF65-F5344CB8AC3E}">
        <p14:creationId xmlns:p14="http://schemas.microsoft.com/office/powerpoint/2010/main" val="12284183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944562"/>
          </a:xfrm>
        </p:spPr>
        <p:txBody>
          <a:bodyPr/>
          <a:lstStyle/>
          <a:p>
            <a:r>
              <a:rPr lang="en-US" sz="3000" dirty="0" smtClean="0">
                <a:solidFill>
                  <a:srgbClr val="000000"/>
                </a:solidFill>
                <a:latin typeface="Bookman Old Style" panose="02050604050505020204" pitchFamily="18" charset="0"/>
              </a:rPr>
              <a:t>Scholarly and Other Commentary on a</a:t>
            </a:r>
            <a:br>
              <a:rPr lang="en-US" sz="3000" dirty="0" smtClean="0">
                <a:solidFill>
                  <a:srgbClr val="000000"/>
                </a:solidFill>
                <a:latin typeface="Bookman Old Style" panose="02050604050505020204" pitchFamily="18" charset="0"/>
              </a:rPr>
            </a:br>
            <a:r>
              <a:rPr lang="en-US" sz="3000" dirty="0" smtClean="0">
                <a:solidFill>
                  <a:srgbClr val="000000"/>
                </a:solidFill>
                <a:latin typeface="Bookman Old Style" panose="02050604050505020204" pitchFamily="18" charset="0"/>
              </a:rPr>
              <a:t>Transgender and Abortion Connection</a:t>
            </a:r>
            <a:endParaRPr lang="en-US" dirty="0"/>
          </a:p>
        </p:txBody>
      </p:sp>
      <p:sp>
        <p:nvSpPr>
          <p:cNvPr id="6" name="Content Placeholder 5"/>
          <p:cNvSpPr>
            <a:spLocks noGrp="1"/>
          </p:cNvSpPr>
          <p:nvPr>
            <p:ph sz="half" idx="1"/>
          </p:nvPr>
        </p:nvSpPr>
        <p:spPr>
          <a:xfrm>
            <a:off x="457200" y="1524000"/>
            <a:ext cx="4038600" cy="4602163"/>
          </a:xfrm>
        </p:spPr>
        <p:txBody>
          <a:bodyPr/>
          <a:lstStyle/>
          <a:p>
            <a:pPr marL="0" indent="0">
              <a:buNone/>
            </a:pPr>
            <a:r>
              <a:rPr lang="en-US" sz="1500" dirty="0">
                <a:latin typeface="Bookman Old Style" panose="02050604050505020204" pitchFamily="18" charset="0"/>
              </a:rPr>
              <a:t>How are social and cultural geographers leading work to understand the diversity of bodies in relation to reproductivity to better account for the diversity of gender experiences among pregnant people?  Research on abortion often uneasily navigates the tensions of gender diversity and fluidity.  Restrictions on abortion access are widely understood as gender-based discrimination against women, but not all pregnant people self-identify as women.  Moreover, trans and non-binary pregnant people often face the greatest vulnerability in accessing reproductive care.  Geographers should do more to account for the intersection of gender with other axes of inequality including sexuality, class, ability, and race in abortion access.  (Calkin </a:t>
            </a:r>
            <a:r>
              <a:rPr lang="en-US" sz="1500" dirty="0" smtClean="0">
                <a:latin typeface="Bookman Old Style" panose="02050604050505020204" pitchFamily="18" charset="0"/>
              </a:rPr>
              <a:t>and </a:t>
            </a:r>
            <a:r>
              <a:rPr lang="en-US" sz="1500" dirty="0" smtClean="0">
                <a:latin typeface="Bookman Old Style" panose="02050604050505020204" pitchFamily="18" charset="0"/>
              </a:rPr>
              <a:t>Freeman </a:t>
            </a:r>
            <a:r>
              <a:rPr lang="en-US" sz="1500" dirty="0" smtClean="0">
                <a:latin typeface="Bookman Old Style" panose="02050604050505020204" pitchFamily="18" charset="0"/>
              </a:rPr>
              <a:t>1329-30</a:t>
            </a:r>
            <a:r>
              <a:rPr lang="en-US" sz="1500" dirty="0">
                <a:latin typeface="Bookman Old Style" panose="02050604050505020204" pitchFamily="18" charset="0"/>
              </a:rPr>
              <a:t>)</a:t>
            </a:r>
          </a:p>
        </p:txBody>
      </p:sp>
      <p:sp>
        <p:nvSpPr>
          <p:cNvPr id="4" name="Slide Number Placeholder 3"/>
          <p:cNvSpPr>
            <a:spLocks noGrp="1"/>
          </p:cNvSpPr>
          <p:nvPr>
            <p:ph type="sldNum" sz="quarter" idx="12"/>
          </p:nvPr>
        </p:nvSpPr>
        <p:spPr/>
        <p:txBody>
          <a:bodyPr/>
          <a:lstStyle/>
          <a:p>
            <a:pPr>
              <a:defRPr/>
            </a:pPr>
            <a:fld id="{2D721E5F-A94F-4540-A0B4-87D16506D100}" type="slidenum">
              <a:rPr lang="en-US" smtClean="0">
                <a:solidFill>
                  <a:srgbClr val="000000"/>
                </a:solidFill>
                <a:latin typeface="Bookman Old Style" panose="02050604050505020204" pitchFamily="18" charset="0"/>
              </a:rPr>
              <a:pPr>
                <a:defRPr/>
              </a:pPr>
              <a:t>3</a:t>
            </a:fld>
            <a:endParaRPr lang="en-US" dirty="0">
              <a:solidFill>
                <a:srgbClr val="000000"/>
              </a:solidFill>
              <a:latin typeface="Bookman Old Style" panose="02050604050505020204" pitchFamily="18" charset="0"/>
            </a:endParaRPr>
          </a:p>
        </p:txBody>
      </p:sp>
      <p:sp>
        <p:nvSpPr>
          <p:cNvPr id="2" name="Content Placeholder 1"/>
          <p:cNvSpPr>
            <a:spLocks noGrp="1"/>
          </p:cNvSpPr>
          <p:nvPr>
            <p:ph sz="half" idx="2"/>
          </p:nvPr>
        </p:nvSpPr>
        <p:spPr/>
        <p:txBody>
          <a:bodyPr/>
          <a:lstStyle/>
          <a:p>
            <a:pPr marL="0" indent="0">
              <a:buNone/>
            </a:pPr>
            <a:r>
              <a:rPr lang="en-US" sz="1700" dirty="0">
                <a:latin typeface="Bookman Old Style" panose="02050604050505020204" pitchFamily="18" charset="0"/>
              </a:rPr>
              <a:t>Abortion has also figured prominently in feminist politics, activism and theorizing.  Yet as gender binaries are deconstructed in dialogue with queer theory and movements, the meaning of “woman” and “man” cannot be taken for granted, and contemporary abortion politics reflects these contestations.  There have been increasing calls in activist spaces to “queer” abortion rights advocacy, to incorporate non-normative understandings of gender identity and sexuality into abortion struggles and services.  ([</a:t>
            </a:r>
            <a:r>
              <a:rPr lang="en-US" sz="1700" dirty="0" smtClean="0">
                <a:latin typeface="Bookman Old Style" panose="02050604050505020204" pitchFamily="18" charset="0"/>
              </a:rPr>
              <a:t>Sutton </a:t>
            </a:r>
            <a:r>
              <a:rPr lang="en-US" sz="1700" dirty="0" smtClean="0">
                <a:latin typeface="Bookman Old Style" panose="02050604050505020204" pitchFamily="18" charset="0"/>
              </a:rPr>
              <a:t>and Borland </a:t>
            </a:r>
            <a:r>
              <a:rPr lang="en-US" sz="1700" dirty="0" smtClean="0">
                <a:latin typeface="Bookman Old Style" panose="02050604050505020204" pitchFamily="18" charset="0"/>
              </a:rPr>
              <a:t>1378</a:t>
            </a:r>
            <a:r>
              <a:rPr lang="en-US" sz="1700" dirty="0">
                <a:latin typeface="Bookman Old Style" panose="02050604050505020204" pitchFamily="18" charset="0"/>
              </a:rPr>
              <a:t>])</a:t>
            </a:r>
          </a:p>
        </p:txBody>
      </p:sp>
    </p:spTree>
    <p:extLst>
      <p:ext uri="{BB962C8B-B14F-4D97-AF65-F5344CB8AC3E}">
        <p14:creationId xmlns:p14="http://schemas.microsoft.com/office/powerpoint/2010/main" val="31183971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868362"/>
          </a:xfrm>
        </p:spPr>
        <p:txBody>
          <a:bodyPr/>
          <a:lstStyle/>
          <a:p>
            <a:r>
              <a:rPr lang="en-US" sz="2400" dirty="0" smtClean="0">
                <a:solidFill>
                  <a:srgbClr val="000000"/>
                </a:solidFill>
                <a:latin typeface="Bookman Old Style" panose="02050604050505020204" pitchFamily="18" charset="0"/>
              </a:rPr>
              <a:t>III. Right-to-life Literary Theory</a:t>
            </a:r>
            <a:endParaRPr lang="en-US" sz="2400" dirty="0">
              <a:latin typeface="Bookman Old Style" panose="02050604050505020204" pitchFamily="18" charset="0"/>
            </a:endParaRPr>
          </a:p>
        </p:txBody>
      </p:sp>
      <p:sp>
        <p:nvSpPr>
          <p:cNvPr id="7" name="Content Placeholder 6"/>
          <p:cNvSpPr>
            <a:spLocks noGrp="1"/>
          </p:cNvSpPr>
          <p:nvPr>
            <p:ph idx="1"/>
          </p:nvPr>
        </p:nvSpPr>
        <p:spPr>
          <a:xfrm>
            <a:off x="685800" y="1219200"/>
            <a:ext cx="7772400" cy="4906963"/>
          </a:xfrm>
        </p:spPr>
        <p:txBody>
          <a:bodyPr numCol="1"/>
          <a:lstStyle/>
          <a:p>
            <a:pPr marL="0" indent="0">
              <a:buNone/>
            </a:pPr>
            <a:r>
              <a:rPr lang="en-US" sz="1800" dirty="0" smtClean="0">
                <a:latin typeface="Bookman Old Style" panose="02050604050505020204" pitchFamily="18" charset="0"/>
              </a:rPr>
              <a:t>1.  Does </a:t>
            </a:r>
            <a:r>
              <a:rPr lang="en-US" sz="1800" dirty="0">
                <a:latin typeface="Bookman Old Style" panose="02050604050505020204" pitchFamily="18" charset="0"/>
              </a:rPr>
              <a:t>the literary work support the perspective that human life is, in the philosophical sense, a good, some “thing” which is priceless</a:t>
            </a:r>
            <a:r>
              <a:rPr lang="en-US" sz="1800" dirty="0" smtClean="0">
                <a:latin typeface="Bookman Old Style" panose="02050604050505020204" pitchFamily="18" charset="0"/>
              </a:rPr>
              <a:t>?</a:t>
            </a:r>
          </a:p>
          <a:p>
            <a:pPr marL="0" indent="0">
              <a:buNone/>
            </a:pPr>
            <a:endParaRPr lang="en-US" sz="1800" dirty="0" smtClean="0">
              <a:latin typeface="Bookman Old Style" panose="02050604050505020204" pitchFamily="18" charset="0"/>
            </a:endParaRPr>
          </a:p>
          <a:p>
            <a:pPr marL="0" indent="0">
              <a:buNone/>
            </a:pPr>
            <a:r>
              <a:rPr lang="en-US" sz="1800" dirty="0" smtClean="0">
                <a:latin typeface="Bookman Old Style" panose="02050604050505020204" pitchFamily="18" charset="0"/>
              </a:rPr>
              <a:t>2.  Does </a:t>
            </a:r>
            <a:r>
              <a:rPr lang="en-US" sz="1800" dirty="0">
                <a:latin typeface="Bookman Old Style" panose="02050604050505020204" pitchFamily="18" charset="0"/>
              </a:rPr>
              <a:t>the literary work respect the individual as a being with inherent rights, the paramount one being the right to life</a:t>
            </a:r>
            <a:r>
              <a:rPr lang="en-US" sz="1800" dirty="0" smtClean="0">
                <a:latin typeface="Bookman Old Style" panose="02050604050505020204" pitchFamily="18" charset="0"/>
              </a:rPr>
              <a:t>?</a:t>
            </a:r>
          </a:p>
          <a:p>
            <a:pPr marL="0" indent="0">
              <a:buNone/>
            </a:pPr>
            <a:endParaRPr lang="en-US" sz="1800" dirty="0" smtClean="0">
              <a:latin typeface="Bookman Old Style" panose="02050604050505020204" pitchFamily="18" charset="0"/>
            </a:endParaRPr>
          </a:p>
          <a:p>
            <a:pPr marL="0" indent="0">
              <a:buNone/>
            </a:pPr>
            <a:r>
              <a:rPr lang="en-US" sz="1800" dirty="0" smtClean="0">
                <a:latin typeface="Bookman Old Style" panose="02050604050505020204" pitchFamily="18" charset="0"/>
              </a:rPr>
              <a:t>3.  If </a:t>
            </a:r>
            <a:r>
              <a:rPr lang="en-US" sz="1800" dirty="0">
                <a:latin typeface="Bookman Old Style" panose="02050604050505020204" pitchFamily="18" charset="0"/>
              </a:rPr>
              <a:t>the literary work covers the actions of a family, does it do so respecting heterosexual normativity and the integrity of the family</a:t>
            </a:r>
            <a:r>
              <a:rPr lang="en-US" sz="1800" dirty="0" smtClean="0">
                <a:latin typeface="Bookman Old Style" panose="02050604050505020204" pitchFamily="18" charset="0"/>
              </a:rPr>
              <a:t>?</a:t>
            </a:r>
          </a:p>
          <a:p>
            <a:pPr marL="0" indent="0">
              <a:buNone/>
            </a:pPr>
            <a:endParaRPr lang="en-US" sz="1800" dirty="0" smtClean="0">
              <a:latin typeface="Bookman Old Style" panose="02050604050505020204" pitchFamily="18" charset="0"/>
            </a:endParaRPr>
          </a:p>
          <a:p>
            <a:pPr marL="0" indent="0">
              <a:buNone/>
            </a:pPr>
            <a:r>
              <a:rPr lang="en-US" sz="1800" dirty="0" smtClean="0">
                <a:latin typeface="Bookman Old Style" panose="02050604050505020204" pitchFamily="18" charset="0"/>
              </a:rPr>
              <a:t>4.  Does </a:t>
            </a:r>
            <a:r>
              <a:rPr lang="en-US" sz="1800" dirty="0">
                <a:latin typeface="Bookman Old Style" panose="02050604050505020204" pitchFamily="18" charset="0"/>
              </a:rPr>
              <a:t>the literary work comport with the view that unborn, newborn, and mature human life has an inherent right to exist</a:t>
            </a:r>
            <a:r>
              <a:rPr lang="en-US" sz="1800" dirty="0" smtClean="0">
                <a:latin typeface="Bookman Old Style" panose="02050604050505020204" pitchFamily="18" charset="0"/>
              </a:rPr>
              <a:t>?</a:t>
            </a:r>
          </a:p>
          <a:p>
            <a:pPr marL="0" indent="0">
              <a:buNone/>
            </a:pPr>
            <a:endParaRPr lang="en-US" sz="1800" dirty="0" smtClean="0">
              <a:latin typeface="Bookman Old Style" panose="02050604050505020204" pitchFamily="18" charset="0"/>
            </a:endParaRPr>
          </a:p>
          <a:p>
            <a:pPr marL="0" indent="0">
              <a:buNone/>
            </a:pPr>
            <a:r>
              <a:rPr lang="en-US" sz="1800" dirty="0" smtClean="0">
                <a:latin typeface="Bookman Old Style" panose="02050604050505020204" pitchFamily="18" charset="0"/>
              </a:rPr>
              <a:t>5.  When </a:t>
            </a:r>
            <a:r>
              <a:rPr lang="en-US" sz="1800" dirty="0">
                <a:latin typeface="Bookman Old Style" panose="02050604050505020204" pitchFamily="18" charset="0"/>
              </a:rPr>
              <a:t>they are faced with their mortality, do the characters come to a realization that there is a divine presence in the world which justifies a life-affirming perspective</a:t>
            </a:r>
            <a:r>
              <a:rPr lang="en-US" sz="1800" dirty="0" smtClean="0">
                <a:latin typeface="Bookman Old Style" panose="02050604050505020204" pitchFamily="18" charset="0"/>
              </a:rPr>
              <a:t>?</a:t>
            </a:r>
            <a:endParaRPr lang="en-US" sz="1800" dirty="0">
              <a:latin typeface="Bookman Old Style" panose="02050604050505020204" pitchFamily="18" charset="0"/>
            </a:endParaRPr>
          </a:p>
        </p:txBody>
      </p:sp>
      <p:sp>
        <p:nvSpPr>
          <p:cNvPr id="5" name="Slide Number Placeholder 4"/>
          <p:cNvSpPr>
            <a:spLocks noGrp="1"/>
          </p:cNvSpPr>
          <p:nvPr>
            <p:ph type="sldNum" sz="quarter" idx="12"/>
          </p:nvPr>
        </p:nvSpPr>
        <p:spPr/>
        <p:txBody>
          <a:bodyPr/>
          <a:lstStyle/>
          <a:p>
            <a:pPr>
              <a:defRPr/>
            </a:pPr>
            <a:fld id="{D5035DCD-9994-4D91-98FA-2C090F90D4DA}" type="slidenum">
              <a:rPr lang="en-US" smtClean="0">
                <a:solidFill>
                  <a:srgbClr val="000000"/>
                </a:solidFill>
                <a:latin typeface="Bookman Old Style" panose="02050604050505020204" pitchFamily="18" charset="0"/>
              </a:rPr>
              <a:pPr>
                <a:defRPr/>
              </a:pPr>
              <a:t>4</a:t>
            </a:fld>
            <a:endParaRPr lang="en-US" dirty="0">
              <a:solidFill>
                <a:srgbClr val="000000"/>
              </a:solidFill>
              <a:latin typeface="Bookman Old Style" panose="02050604050505020204" pitchFamily="18" charset="0"/>
            </a:endParaRPr>
          </a:p>
        </p:txBody>
      </p:sp>
    </p:spTree>
    <p:extLst>
      <p:ext uri="{BB962C8B-B14F-4D97-AF65-F5344CB8AC3E}">
        <p14:creationId xmlns:p14="http://schemas.microsoft.com/office/powerpoint/2010/main" val="3294262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sz="3000" dirty="0">
                <a:latin typeface="Bookman Old Style"/>
                <a:ea typeface="Calibri"/>
                <a:cs typeface="Times New Roman"/>
              </a:rPr>
              <a:t>Vickie </a:t>
            </a:r>
            <a:r>
              <a:rPr lang="en-US" sz="3000" spc="-15" dirty="0">
                <a:latin typeface="Bookman Old Style"/>
                <a:ea typeface="Times New Roman"/>
                <a:cs typeface="Arial"/>
              </a:rPr>
              <a:t>Weaver’s </a:t>
            </a:r>
            <a:r>
              <a:rPr lang="en-US" sz="3000" i="1" spc="-15" dirty="0">
                <a:latin typeface="Bookman Old Style"/>
                <a:ea typeface="Times New Roman"/>
                <a:cs typeface="Arial"/>
              </a:rPr>
              <a:t>Billie Girl</a:t>
            </a:r>
            <a:r>
              <a:rPr lang="en-US" sz="3000" spc="-15" dirty="0">
                <a:latin typeface="Bookman Old Style"/>
                <a:ea typeface="Times New Roman"/>
                <a:cs typeface="Arial"/>
              </a:rPr>
              <a:t> (2010</a:t>
            </a:r>
            <a:r>
              <a:rPr lang="en-US" sz="3000" spc="-15" dirty="0" smtClean="0">
                <a:latin typeface="Bookman Old Style"/>
                <a:ea typeface="Times New Roman"/>
                <a:cs typeface="Arial"/>
              </a:rPr>
              <a:t>)</a:t>
            </a:r>
            <a:br>
              <a:rPr lang="en-US" sz="3000" spc="-15" dirty="0" smtClean="0">
                <a:latin typeface="Bookman Old Style"/>
                <a:ea typeface="Times New Roman"/>
                <a:cs typeface="Arial"/>
              </a:rPr>
            </a:br>
            <a:r>
              <a:rPr lang="en-US" sz="3000" spc="-15" dirty="0" smtClean="0">
                <a:latin typeface="Bookman Old Style"/>
                <a:ea typeface="Times New Roman"/>
                <a:cs typeface="Arial"/>
              </a:rPr>
              <a:t>and </a:t>
            </a:r>
            <a:r>
              <a:rPr lang="en-US" sz="3000" spc="-15" dirty="0">
                <a:latin typeface="Bookman Old Style"/>
                <a:ea typeface="Times New Roman"/>
                <a:cs typeface="Arial"/>
              </a:rPr>
              <a:t>M-E Girard’s </a:t>
            </a:r>
            <a:r>
              <a:rPr lang="en-US" sz="3000" i="1" spc="-15" dirty="0">
                <a:latin typeface="Bookman Old Style"/>
                <a:ea typeface="Times New Roman"/>
                <a:cs typeface="Arial"/>
              </a:rPr>
              <a:t>Girl Mans Up</a:t>
            </a:r>
            <a:r>
              <a:rPr lang="en-US" sz="3000" spc="-15" dirty="0">
                <a:latin typeface="Bookman Old Style"/>
                <a:ea typeface="Times New Roman"/>
                <a:cs typeface="Arial"/>
              </a:rPr>
              <a:t> (2016)</a:t>
            </a:r>
            <a:endParaRPr lang="en-US" sz="3000" dirty="0">
              <a:latin typeface="Bookman Old Style" panose="02050604050505020204" pitchFamily="18" charset="0"/>
            </a:endParaRPr>
          </a:p>
        </p:txBody>
      </p:sp>
      <p:sp>
        <p:nvSpPr>
          <p:cNvPr id="4" name="Slide Number Placeholder 3"/>
          <p:cNvSpPr>
            <a:spLocks noGrp="1"/>
          </p:cNvSpPr>
          <p:nvPr>
            <p:ph type="sldNum" sz="quarter" idx="12"/>
          </p:nvPr>
        </p:nvSpPr>
        <p:spPr/>
        <p:txBody>
          <a:bodyPr/>
          <a:lstStyle/>
          <a:p>
            <a:pPr>
              <a:defRPr/>
            </a:pPr>
            <a:fld id="{2D721E5F-A94F-4540-A0B4-87D16506D100}" type="slidenum">
              <a:rPr lang="en-US" smtClean="0">
                <a:latin typeface="Bookman Old Style" panose="02050604050505020204" pitchFamily="18" charset="0"/>
              </a:rPr>
              <a:pPr>
                <a:defRPr/>
              </a:pPr>
              <a:t>5</a:t>
            </a:fld>
            <a:endParaRPr lang="en-US" dirty="0">
              <a:latin typeface="Bookman Old Style" panose="02050604050505020204" pitchFamily="18" charset="0"/>
            </a:endParaRPr>
          </a:p>
        </p:txBody>
      </p:sp>
      <p:pic>
        <p:nvPicPr>
          <p:cNvPr id="1028"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837872" y="1524000"/>
            <a:ext cx="3086927" cy="4599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952367" y="1600200"/>
            <a:ext cx="3048264"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2590800" y="6248400"/>
            <a:ext cx="3886200" cy="369332"/>
          </a:xfrm>
          <a:prstGeom prst="rect">
            <a:avLst/>
          </a:prstGeom>
          <a:noFill/>
        </p:spPr>
        <p:txBody>
          <a:bodyPr wrap="square" rtlCol="0">
            <a:spAutoFit/>
          </a:bodyPr>
          <a:lstStyle/>
          <a:p>
            <a:pPr lvl="0" algn="ctr"/>
            <a:r>
              <a:rPr lang="en-US" dirty="0" smtClean="0">
                <a:solidFill>
                  <a:srgbClr val="000000"/>
                </a:solidFill>
                <a:latin typeface="Bookman Old Style" panose="02050604050505020204" pitchFamily="18" charset="0"/>
              </a:rPr>
              <a:t>Images </a:t>
            </a:r>
            <a:r>
              <a:rPr lang="en-US" dirty="0">
                <a:solidFill>
                  <a:srgbClr val="000000"/>
                </a:solidFill>
                <a:latin typeface="Bookman Old Style" panose="02050604050505020204" pitchFamily="18" charset="0"/>
              </a:rPr>
              <a:t>credit: Goodreads.com</a:t>
            </a:r>
          </a:p>
        </p:txBody>
      </p:sp>
    </p:spTree>
    <p:extLst>
      <p:ext uri="{BB962C8B-B14F-4D97-AF65-F5344CB8AC3E}">
        <p14:creationId xmlns:p14="http://schemas.microsoft.com/office/powerpoint/2010/main" val="8816219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sz="2800" dirty="0" smtClean="0">
                <a:latin typeface="Bookman Old Style" panose="02050604050505020204" pitchFamily="18" charset="0"/>
              </a:rPr>
              <a:t>Quotes from the Novels</a:t>
            </a:r>
            <a:endParaRPr lang="en-US" sz="2800" dirty="0">
              <a:latin typeface="Bookman Old Style" panose="02050604050505020204" pitchFamily="18" charset="0"/>
            </a:endParaRPr>
          </a:p>
        </p:txBody>
      </p:sp>
      <p:sp>
        <p:nvSpPr>
          <p:cNvPr id="7" name="Content Placeholder 6"/>
          <p:cNvSpPr>
            <a:spLocks noGrp="1"/>
          </p:cNvSpPr>
          <p:nvPr>
            <p:ph idx="1"/>
          </p:nvPr>
        </p:nvSpPr>
        <p:spPr>
          <a:xfrm>
            <a:off x="304800" y="1066800"/>
            <a:ext cx="8458200" cy="5059363"/>
          </a:xfrm>
        </p:spPr>
        <p:txBody>
          <a:bodyPr/>
          <a:lstStyle/>
          <a:p>
            <a:pPr marL="0" lvl="0" indent="0" algn="ctr">
              <a:buNone/>
            </a:pPr>
            <a:r>
              <a:rPr lang="en-US" sz="1600" dirty="0">
                <a:solidFill>
                  <a:srgbClr val="000000"/>
                </a:solidFill>
                <a:latin typeface="Bookman Old Style" panose="02050604050505020204" pitchFamily="18" charset="0"/>
              </a:rPr>
              <a:t>"a boyish, video-game-playing girl” (Girard 2</a:t>
            </a:r>
            <a:r>
              <a:rPr lang="en-US" sz="1600" dirty="0" smtClean="0">
                <a:solidFill>
                  <a:srgbClr val="000000"/>
                </a:solidFill>
                <a:latin typeface="Bookman Old Style" panose="02050604050505020204" pitchFamily="18" charset="0"/>
              </a:rPr>
              <a:t>)</a:t>
            </a:r>
          </a:p>
          <a:p>
            <a:pPr marL="0" lvl="0" indent="0" algn="ctr">
              <a:buNone/>
            </a:pPr>
            <a:endParaRPr lang="en-US" sz="1600" dirty="0">
              <a:solidFill>
                <a:srgbClr val="000000"/>
              </a:solidFill>
              <a:latin typeface="Bookman Old Style" panose="02050604050505020204" pitchFamily="18" charset="0"/>
            </a:endParaRPr>
          </a:p>
          <a:p>
            <a:pPr marL="0" lvl="0" indent="0" algn="ctr">
              <a:buNone/>
            </a:pPr>
            <a:r>
              <a:rPr lang="en-US" sz="1600" dirty="0">
                <a:solidFill>
                  <a:srgbClr val="000000"/>
                </a:solidFill>
                <a:latin typeface="Bookman Old Style" panose="02050604050505020204" pitchFamily="18" charset="0"/>
              </a:rPr>
              <a:t>"We do what we have to do" (Weaver 132</a:t>
            </a:r>
            <a:r>
              <a:rPr lang="en-US" sz="1600" dirty="0" smtClean="0">
                <a:solidFill>
                  <a:srgbClr val="000000"/>
                </a:solidFill>
                <a:latin typeface="Bookman Old Style" panose="02050604050505020204" pitchFamily="18" charset="0"/>
              </a:rPr>
              <a:t>)</a:t>
            </a:r>
          </a:p>
          <a:p>
            <a:pPr marL="0" lvl="0" indent="0" algn="ctr">
              <a:buNone/>
            </a:pPr>
            <a:endParaRPr lang="en-US" sz="1600" dirty="0">
              <a:solidFill>
                <a:srgbClr val="000000"/>
              </a:solidFill>
              <a:latin typeface="Bookman Old Style" panose="02050604050505020204" pitchFamily="18" charset="0"/>
            </a:endParaRPr>
          </a:p>
          <a:p>
            <a:pPr marL="0" lvl="0" indent="0" algn="ctr">
              <a:buNone/>
            </a:pPr>
            <a:r>
              <a:rPr lang="en-US" sz="1600" dirty="0">
                <a:solidFill>
                  <a:srgbClr val="000000"/>
                </a:solidFill>
                <a:latin typeface="Bookman Old Style" panose="02050604050505020204" pitchFamily="18" charset="0"/>
              </a:rPr>
              <a:t>"a jerk just trying to get laid" (Girard 8</a:t>
            </a:r>
            <a:r>
              <a:rPr lang="en-US" sz="1600" dirty="0" smtClean="0">
                <a:solidFill>
                  <a:srgbClr val="000000"/>
                </a:solidFill>
                <a:latin typeface="Bookman Old Style" panose="02050604050505020204" pitchFamily="18" charset="0"/>
              </a:rPr>
              <a:t>)</a:t>
            </a:r>
          </a:p>
          <a:p>
            <a:pPr marL="0" lvl="0" indent="0" algn="ctr">
              <a:buNone/>
            </a:pPr>
            <a:endParaRPr lang="en-US" sz="1600" dirty="0">
              <a:solidFill>
                <a:srgbClr val="000000"/>
              </a:solidFill>
              <a:latin typeface="Bookman Old Style" panose="02050604050505020204" pitchFamily="18" charset="0"/>
            </a:endParaRPr>
          </a:p>
          <a:p>
            <a:pPr marL="0" lvl="0" indent="0" algn="ctr">
              <a:buNone/>
            </a:pPr>
            <a:r>
              <a:rPr lang="en-US" sz="1600" dirty="0">
                <a:solidFill>
                  <a:srgbClr val="000000"/>
                </a:solidFill>
                <a:latin typeface="Bookman Old Style" panose="02050604050505020204" pitchFamily="18" charset="0"/>
              </a:rPr>
              <a:t>"Getting in their pants isn't worth it" (Girard 29</a:t>
            </a:r>
            <a:r>
              <a:rPr lang="en-US" sz="1600" dirty="0" smtClean="0">
                <a:solidFill>
                  <a:srgbClr val="000000"/>
                </a:solidFill>
                <a:latin typeface="Bookman Old Style" panose="02050604050505020204" pitchFamily="18" charset="0"/>
              </a:rPr>
              <a:t>)</a:t>
            </a:r>
          </a:p>
          <a:p>
            <a:pPr marL="0" lvl="0" indent="0" algn="ctr">
              <a:buNone/>
            </a:pPr>
            <a:endParaRPr lang="en-US" sz="1600" dirty="0">
              <a:solidFill>
                <a:srgbClr val="000000"/>
              </a:solidFill>
              <a:latin typeface="Bookman Old Style" panose="02050604050505020204" pitchFamily="18" charset="0"/>
            </a:endParaRPr>
          </a:p>
          <a:p>
            <a:pPr marL="0" lvl="0" indent="0" algn="ctr">
              <a:buNone/>
            </a:pPr>
            <a:r>
              <a:rPr lang="en-US" sz="1600" dirty="0">
                <a:solidFill>
                  <a:srgbClr val="000000"/>
                </a:solidFill>
                <a:latin typeface="Bookman Old Style" panose="02050604050505020204" pitchFamily="18" charset="0"/>
              </a:rPr>
              <a:t>"I just wanna have fun and get laid" (Girard 30</a:t>
            </a:r>
            <a:r>
              <a:rPr lang="en-US" sz="1600" dirty="0" smtClean="0">
                <a:solidFill>
                  <a:srgbClr val="000000"/>
                </a:solidFill>
                <a:latin typeface="Bookman Old Style" panose="02050604050505020204" pitchFamily="18" charset="0"/>
              </a:rPr>
              <a:t>)</a:t>
            </a:r>
          </a:p>
          <a:p>
            <a:pPr marL="0" lvl="0" indent="0" algn="ctr">
              <a:buNone/>
            </a:pPr>
            <a:endParaRPr lang="en-US" sz="1600" dirty="0">
              <a:solidFill>
                <a:srgbClr val="000000"/>
              </a:solidFill>
              <a:latin typeface="Bookman Old Style" panose="02050604050505020204" pitchFamily="18" charset="0"/>
            </a:endParaRPr>
          </a:p>
          <a:p>
            <a:pPr marL="0" lvl="0" indent="0" algn="ctr">
              <a:buNone/>
            </a:pPr>
            <a:r>
              <a:rPr lang="en-US" sz="1600" dirty="0">
                <a:solidFill>
                  <a:srgbClr val="000000"/>
                </a:solidFill>
                <a:latin typeface="Bookman Old Style" panose="02050604050505020204" pitchFamily="18" charset="0"/>
              </a:rPr>
              <a:t>“A man’s gotta do what he’s gotta do” (Girard 130</a:t>
            </a:r>
            <a:r>
              <a:rPr lang="en-US" sz="1600" dirty="0" smtClean="0">
                <a:solidFill>
                  <a:srgbClr val="000000"/>
                </a:solidFill>
                <a:latin typeface="Bookman Old Style" panose="02050604050505020204" pitchFamily="18" charset="0"/>
              </a:rPr>
              <a:t>)</a:t>
            </a:r>
          </a:p>
          <a:p>
            <a:pPr marL="0" lvl="0" indent="0" algn="ctr">
              <a:buNone/>
            </a:pPr>
            <a:endParaRPr lang="en-US" sz="1600" dirty="0">
              <a:solidFill>
                <a:srgbClr val="000000"/>
              </a:solidFill>
              <a:latin typeface="Bookman Old Style" panose="02050604050505020204" pitchFamily="18" charset="0"/>
            </a:endParaRPr>
          </a:p>
          <a:p>
            <a:pPr marL="0" lvl="0" indent="0" algn="ctr">
              <a:buNone/>
            </a:pPr>
            <a:r>
              <a:rPr lang="en-US" sz="1600" dirty="0">
                <a:solidFill>
                  <a:srgbClr val="000000"/>
                </a:solidFill>
                <a:latin typeface="Bookman Old Style" panose="02050604050505020204" pitchFamily="18" charset="0"/>
              </a:rPr>
              <a:t>“I had never wanted to be a mother” (Weaver 132</a:t>
            </a:r>
            <a:r>
              <a:rPr lang="en-US" sz="1600" dirty="0" smtClean="0">
                <a:solidFill>
                  <a:srgbClr val="000000"/>
                </a:solidFill>
                <a:latin typeface="Bookman Old Style" panose="02050604050505020204" pitchFamily="18" charset="0"/>
              </a:rPr>
              <a:t>)</a:t>
            </a:r>
          </a:p>
          <a:p>
            <a:pPr marL="0" lvl="0" indent="0" algn="ctr">
              <a:buNone/>
            </a:pPr>
            <a:endParaRPr lang="en-US" sz="1600" dirty="0">
              <a:solidFill>
                <a:srgbClr val="000000"/>
              </a:solidFill>
              <a:latin typeface="Bookman Old Style" panose="02050604050505020204" pitchFamily="18" charset="0"/>
            </a:endParaRPr>
          </a:p>
          <a:p>
            <a:pPr marL="0" lvl="0" indent="0" algn="ctr">
              <a:buNone/>
            </a:pPr>
            <a:r>
              <a:rPr lang="en-US" sz="1600" dirty="0">
                <a:solidFill>
                  <a:srgbClr val="000000"/>
                </a:solidFill>
                <a:latin typeface="Bookman Old Style" panose="02050604050505020204" pitchFamily="18" charset="0"/>
              </a:rPr>
              <a:t>“It kind of bugs me that I have to blow up dogs” (Girard 32</a:t>
            </a:r>
            <a:r>
              <a:rPr lang="en-US" sz="1600" dirty="0" smtClean="0">
                <a:solidFill>
                  <a:srgbClr val="000000"/>
                </a:solidFill>
                <a:latin typeface="Bookman Old Style" panose="02050604050505020204" pitchFamily="18" charset="0"/>
              </a:rPr>
              <a:t>)</a:t>
            </a:r>
          </a:p>
          <a:p>
            <a:pPr marL="0" lvl="0" indent="0" algn="ctr">
              <a:buNone/>
            </a:pPr>
            <a:endParaRPr lang="en-US" sz="1600" dirty="0">
              <a:solidFill>
                <a:srgbClr val="000000"/>
              </a:solidFill>
              <a:latin typeface="Bookman Old Style" panose="02050604050505020204" pitchFamily="18" charset="0"/>
            </a:endParaRPr>
          </a:p>
          <a:p>
            <a:pPr marL="0" lvl="0" indent="0" algn="ctr">
              <a:buNone/>
            </a:pPr>
            <a:r>
              <a:rPr lang="en-US" sz="1600" dirty="0">
                <a:solidFill>
                  <a:srgbClr val="000000"/>
                </a:solidFill>
                <a:latin typeface="Bookman Old Style" panose="02050604050505020204" pitchFamily="18" charset="0"/>
              </a:rPr>
              <a:t>“I kind of feel like crap for destroying their home and murdering them” (Girard 51</a:t>
            </a:r>
            <a:r>
              <a:rPr lang="en-US" sz="1600" dirty="0" smtClean="0">
                <a:solidFill>
                  <a:srgbClr val="000000"/>
                </a:solidFill>
                <a:latin typeface="Bookman Old Style" panose="02050604050505020204" pitchFamily="18" charset="0"/>
              </a:rPr>
              <a:t>)</a:t>
            </a:r>
            <a:endParaRPr lang="en-US" sz="1600" dirty="0">
              <a:solidFill>
                <a:srgbClr val="000000"/>
              </a:solidFill>
              <a:latin typeface="Bookman Old Style" panose="02050604050505020204" pitchFamily="18" charset="0"/>
            </a:endParaRPr>
          </a:p>
        </p:txBody>
      </p:sp>
      <p:sp>
        <p:nvSpPr>
          <p:cNvPr id="5" name="Slide Number Placeholder 4"/>
          <p:cNvSpPr>
            <a:spLocks noGrp="1"/>
          </p:cNvSpPr>
          <p:nvPr>
            <p:ph type="sldNum" sz="quarter" idx="12"/>
          </p:nvPr>
        </p:nvSpPr>
        <p:spPr/>
        <p:txBody>
          <a:bodyPr/>
          <a:lstStyle/>
          <a:p>
            <a:pPr>
              <a:defRPr/>
            </a:pPr>
            <a:fld id="{D5035DCD-9994-4D91-98FA-2C090F90D4DA}" type="slidenum">
              <a:rPr lang="en-US" smtClean="0">
                <a:latin typeface="Bookman Old Style" panose="02050604050505020204" pitchFamily="18" charset="0"/>
              </a:rPr>
              <a:pPr>
                <a:defRPr/>
              </a:pPr>
              <a:t>6</a:t>
            </a:fld>
            <a:endParaRPr lang="en-US" dirty="0">
              <a:latin typeface="Bookman Old Style" panose="02050604050505020204" pitchFamily="18" charset="0"/>
            </a:endParaRPr>
          </a:p>
        </p:txBody>
      </p:sp>
    </p:spTree>
    <p:extLst>
      <p:ext uri="{BB962C8B-B14F-4D97-AF65-F5344CB8AC3E}">
        <p14:creationId xmlns:p14="http://schemas.microsoft.com/office/powerpoint/2010/main" val="6332717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sz="3600" dirty="0" smtClean="0">
                <a:latin typeface="Bookman Old Style" panose="02050604050505020204" pitchFamily="18" charset="0"/>
              </a:rPr>
              <a:t>Girard’s </a:t>
            </a:r>
            <a:r>
              <a:rPr lang="en-US" sz="3600" i="1" dirty="0">
                <a:latin typeface="Bookman Old Style" panose="02050604050505020204" pitchFamily="18" charset="0"/>
              </a:rPr>
              <a:t>Girl Mans </a:t>
            </a:r>
            <a:r>
              <a:rPr lang="en-US" sz="3600" i="1" dirty="0" smtClean="0">
                <a:latin typeface="Bookman Old Style" panose="02050604050505020204" pitchFamily="18" charset="0"/>
              </a:rPr>
              <a:t>Up</a:t>
            </a:r>
            <a:r>
              <a:rPr lang="en-US" sz="3600" dirty="0" smtClean="0">
                <a:latin typeface="Bookman Old Style" panose="02050604050505020204" pitchFamily="18" charset="0"/>
              </a:rPr>
              <a:t> (</a:t>
            </a:r>
            <a:r>
              <a:rPr lang="en-US" sz="3600" dirty="0">
                <a:latin typeface="Bookman Old Style" panose="02050604050505020204" pitchFamily="18" charset="0"/>
              </a:rPr>
              <a:t>2016)</a:t>
            </a:r>
          </a:p>
        </p:txBody>
      </p:sp>
      <p:sp>
        <p:nvSpPr>
          <p:cNvPr id="4" name="Content Placeholder 3"/>
          <p:cNvSpPr>
            <a:spLocks noGrp="1"/>
          </p:cNvSpPr>
          <p:nvPr>
            <p:ph sz="half" idx="2"/>
          </p:nvPr>
        </p:nvSpPr>
        <p:spPr>
          <a:xfrm>
            <a:off x="4191000" y="1295400"/>
            <a:ext cx="4495800" cy="4830763"/>
          </a:xfrm>
        </p:spPr>
        <p:txBody>
          <a:bodyPr/>
          <a:lstStyle/>
          <a:p>
            <a:pPr marL="0" indent="0">
              <a:buNone/>
            </a:pPr>
            <a:r>
              <a:rPr lang="en-US" sz="1800" dirty="0" smtClean="0">
                <a:latin typeface="Bookman Old Style" panose="02050604050505020204" pitchFamily="18" charset="0"/>
              </a:rPr>
              <a:t>“It’s </a:t>
            </a:r>
            <a:r>
              <a:rPr lang="en-US" sz="1800" dirty="0">
                <a:latin typeface="Bookman Old Style" panose="02050604050505020204" pitchFamily="18" charset="0"/>
              </a:rPr>
              <a:t>like one second, I should be a better dude.  I should stop being such a girly douche, and I should just man up.  Then, it’s the opposite: I’m too much of a guy, and it’s not right.  I should be a girl, because that’s what I’m supposed to be” (</a:t>
            </a:r>
            <a:r>
              <a:rPr lang="en-US" sz="1800" dirty="0" smtClean="0">
                <a:latin typeface="Bookman Old Style" panose="02050604050505020204" pitchFamily="18" charset="0"/>
              </a:rPr>
              <a:t>42)</a:t>
            </a:r>
          </a:p>
          <a:p>
            <a:pPr marL="0" indent="0">
              <a:buNone/>
            </a:pPr>
            <a:endParaRPr lang="en-US" sz="1800" dirty="0" smtClean="0">
              <a:latin typeface="Bookman Old Style" panose="02050604050505020204" pitchFamily="18" charset="0"/>
            </a:endParaRPr>
          </a:p>
          <a:p>
            <a:pPr marL="0" indent="0">
              <a:buNone/>
            </a:pPr>
            <a:r>
              <a:rPr lang="en-US" sz="1800" spc="-15" dirty="0" smtClean="0">
                <a:latin typeface="Bookman Old Style" panose="02050604050505020204" pitchFamily="18" charset="0"/>
                <a:ea typeface="Times New Roman"/>
                <a:cs typeface="Arial"/>
              </a:rPr>
              <a:t>“</a:t>
            </a:r>
            <a:r>
              <a:rPr lang="en-US" sz="1800" spc="-15" dirty="0" smtClean="0">
                <a:latin typeface="Bookman Old Style"/>
                <a:ea typeface="Times New Roman"/>
                <a:cs typeface="Arial"/>
              </a:rPr>
              <a:t>I </a:t>
            </a:r>
            <a:r>
              <a:rPr lang="en-US" sz="1800" spc="-15" dirty="0">
                <a:latin typeface="Bookman Old Style"/>
                <a:ea typeface="Times New Roman"/>
                <a:cs typeface="Arial"/>
              </a:rPr>
              <a:t>don’t think of myself as being gay, because that word sounds like it belongs to some guy.  </a:t>
            </a:r>
            <a:r>
              <a:rPr lang="en-US" sz="1800" i="1" spc="-15" dirty="0">
                <a:latin typeface="Bookman Old Style"/>
                <a:ea typeface="Times New Roman"/>
                <a:cs typeface="Arial"/>
              </a:rPr>
              <a:t>Lesbian</a:t>
            </a:r>
            <a:r>
              <a:rPr lang="en-US" sz="1800" spc="-15" dirty="0">
                <a:latin typeface="Bookman Old Style"/>
                <a:ea typeface="Times New Roman"/>
                <a:cs typeface="Arial"/>
              </a:rPr>
              <a:t> makes me think of some forty-year-old woman.  And </a:t>
            </a:r>
            <a:r>
              <a:rPr lang="en-US" sz="1800" i="1" spc="-15" dirty="0">
                <a:latin typeface="Bookman Old Style"/>
                <a:ea typeface="Times New Roman"/>
                <a:cs typeface="Arial"/>
              </a:rPr>
              <a:t>queer</a:t>
            </a:r>
            <a:r>
              <a:rPr lang="en-US" sz="1800" spc="-15" dirty="0">
                <a:latin typeface="Bookman Old Style"/>
                <a:ea typeface="Times New Roman"/>
                <a:cs typeface="Arial"/>
              </a:rPr>
              <a:t> feels like it can mean anything, but like—am I queer because I like girls, or because I look the way I do?  Maybe I don’t know enough words</a:t>
            </a:r>
            <a:r>
              <a:rPr lang="en-US" sz="1800" spc="-15" dirty="0" smtClean="0">
                <a:latin typeface="Bookman Old Style"/>
                <a:ea typeface="Times New Roman"/>
                <a:cs typeface="Arial"/>
              </a:rPr>
              <a:t>.”  </a:t>
            </a:r>
            <a:r>
              <a:rPr lang="en-US" sz="1800" spc="-15" dirty="0">
                <a:latin typeface="Bookman Old Style"/>
                <a:ea typeface="Times New Roman"/>
                <a:cs typeface="Arial"/>
              </a:rPr>
              <a:t>(65; italics in original</a:t>
            </a:r>
            <a:r>
              <a:rPr lang="en-US" sz="1800" spc="-15" dirty="0" smtClean="0">
                <a:latin typeface="Bookman Old Style"/>
                <a:ea typeface="Times New Roman"/>
                <a:cs typeface="Arial"/>
              </a:rPr>
              <a:t>)</a:t>
            </a:r>
            <a:endParaRPr lang="en-US" sz="1800" dirty="0">
              <a:latin typeface="Bookman Old Style"/>
              <a:ea typeface="Calibri"/>
              <a:cs typeface="Times New Roman"/>
            </a:endParaRPr>
          </a:p>
        </p:txBody>
      </p:sp>
      <p:sp>
        <p:nvSpPr>
          <p:cNvPr id="5" name="Slide Number Placeholder 4"/>
          <p:cNvSpPr>
            <a:spLocks noGrp="1"/>
          </p:cNvSpPr>
          <p:nvPr>
            <p:ph type="sldNum" sz="quarter" idx="12"/>
          </p:nvPr>
        </p:nvSpPr>
        <p:spPr/>
        <p:txBody>
          <a:bodyPr/>
          <a:lstStyle/>
          <a:p>
            <a:pPr>
              <a:defRPr/>
            </a:pPr>
            <a:fld id="{D5035DCD-9994-4D91-98FA-2C090F90D4DA}" type="slidenum">
              <a:rPr lang="en-US" smtClean="0">
                <a:solidFill>
                  <a:srgbClr val="000000"/>
                </a:solidFill>
                <a:latin typeface="Bookman Old Style" panose="02050604050505020204" pitchFamily="18" charset="0"/>
              </a:rPr>
              <a:pPr>
                <a:defRPr/>
              </a:pPr>
              <a:t>7</a:t>
            </a:fld>
            <a:endParaRPr lang="en-US" dirty="0">
              <a:solidFill>
                <a:srgbClr val="000000"/>
              </a:solidFill>
              <a:latin typeface="Bookman Old Style" panose="02050604050505020204" pitchFamily="18" charset="0"/>
            </a:endParaRPr>
          </a:p>
        </p:txBody>
      </p:sp>
      <p:sp>
        <p:nvSpPr>
          <p:cNvPr id="7" name="TextBox 6"/>
          <p:cNvSpPr txBox="1"/>
          <p:nvPr/>
        </p:nvSpPr>
        <p:spPr>
          <a:xfrm>
            <a:off x="914400" y="6172200"/>
            <a:ext cx="3048000" cy="307777"/>
          </a:xfrm>
          <a:prstGeom prst="rect">
            <a:avLst/>
          </a:prstGeom>
          <a:noFill/>
        </p:spPr>
        <p:txBody>
          <a:bodyPr wrap="square" rtlCol="0">
            <a:spAutoFit/>
          </a:bodyPr>
          <a:lstStyle/>
          <a:p>
            <a:pPr algn="ctr"/>
            <a:r>
              <a:rPr lang="en-US" sz="1400" dirty="0" smtClean="0">
                <a:solidFill>
                  <a:srgbClr val="000000"/>
                </a:solidFill>
                <a:latin typeface="Bookman Old Style" panose="02050604050505020204" pitchFamily="18" charset="0"/>
              </a:rPr>
              <a:t>Image credit: Goodreads.com</a:t>
            </a:r>
            <a:endParaRPr lang="en-US" sz="1400" dirty="0">
              <a:solidFill>
                <a:srgbClr val="000000"/>
              </a:solidFill>
              <a:latin typeface="Bookman Old Style" panose="02050604050505020204" pitchFamily="18" charset="0"/>
            </a:endParaRPr>
          </a:p>
        </p:txBody>
      </p:sp>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990196" y="1295400"/>
            <a:ext cx="2972607" cy="483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60986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sz="2800" dirty="0" smtClean="0">
                <a:latin typeface="Bookman Old Style" panose="02050604050505020204" pitchFamily="18" charset="0"/>
              </a:rPr>
              <a:t>Quotes from the Novels</a:t>
            </a:r>
            <a:endParaRPr lang="en-US" sz="2800" dirty="0">
              <a:latin typeface="Bookman Old Style" panose="02050604050505020204" pitchFamily="18" charset="0"/>
            </a:endParaRPr>
          </a:p>
        </p:txBody>
      </p:sp>
      <p:sp>
        <p:nvSpPr>
          <p:cNvPr id="7" name="Content Placeholder 6"/>
          <p:cNvSpPr>
            <a:spLocks noGrp="1"/>
          </p:cNvSpPr>
          <p:nvPr>
            <p:ph idx="1"/>
          </p:nvPr>
        </p:nvSpPr>
        <p:spPr>
          <a:xfrm>
            <a:off x="762000" y="1524000"/>
            <a:ext cx="7620000" cy="4602163"/>
          </a:xfrm>
        </p:spPr>
        <p:txBody>
          <a:bodyPr/>
          <a:lstStyle/>
          <a:p>
            <a:pPr marL="0" lvl="0" indent="0" algn="ctr">
              <a:buNone/>
            </a:pPr>
            <a:r>
              <a:rPr lang="en-US" sz="1700" dirty="0" smtClean="0">
                <a:solidFill>
                  <a:srgbClr val="000000"/>
                </a:solidFill>
                <a:latin typeface="Bookman Old Style" panose="02050604050505020204" pitchFamily="18" charset="0"/>
              </a:rPr>
              <a:t>"there’s a baby inside Olivia’s stomach" (Girard 190)</a:t>
            </a:r>
          </a:p>
          <a:p>
            <a:pPr marL="0" lvl="0" indent="0" algn="ctr">
              <a:buNone/>
            </a:pPr>
            <a:endParaRPr lang="en-US" sz="1700" dirty="0" smtClean="0">
              <a:solidFill>
                <a:srgbClr val="000000"/>
              </a:solidFill>
              <a:latin typeface="Bookman Old Style" panose="02050604050505020204" pitchFamily="18" charset="0"/>
            </a:endParaRPr>
          </a:p>
          <a:p>
            <a:pPr marL="0" lvl="0" indent="0" algn="ctr">
              <a:buNone/>
            </a:pPr>
            <a:r>
              <a:rPr lang="en-US" sz="1700" dirty="0" smtClean="0">
                <a:solidFill>
                  <a:srgbClr val="000000"/>
                </a:solidFill>
                <a:latin typeface="Bookman Old Style" panose="02050604050505020204" pitchFamily="18" charset="0"/>
              </a:rPr>
              <a:t>"start looking...you know?" (Girard 117)</a:t>
            </a:r>
          </a:p>
          <a:p>
            <a:pPr marL="0" lvl="0" indent="0" algn="ctr">
              <a:buNone/>
            </a:pPr>
            <a:endParaRPr lang="en-US" sz="1700" dirty="0" smtClean="0">
              <a:solidFill>
                <a:srgbClr val="000000"/>
              </a:solidFill>
              <a:latin typeface="Bookman Old Style" panose="02050604050505020204" pitchFamily="18" charset="0"/>
            </a:endParaRPr>
          </a:p>
          <a:p>
            <a:pPr marL="0" lvl="0" indent="0" algn="ctr">
              <a:buNone/>
            </a:pPr>
            <a:r>
              <a:rPr lang="en-US" sz="1700" dirty="0" smtClean="0">
                <a:solidFill>
                  <a:srgbClr val="000000"/>
                </a:solidFill>
                <a:latin typeface="Bookman Old Style" panose="02050604050505020204" pitchFamily="18" charset="0"/>
              </a:rPr>
              <a:t>“You’re going to get an abor—” (Girard 118)</a:t>
            </a:r>
          </a:p>
          <a:p>
            <a:pPr marL="0" lvl="0" indent="0" algn="ctr">
              <a:buNone/>
            </a:pPr>
            <a:endParaRPr lang="en-US" sz="1700" dirty="0" smtClean="0">
              <a:solidFill>
                <a:srgbClr val="000000"/>
              </a:solidFill>
              <a:latin typeface="Bookman Old Style" panose="02050604050505020204" pitchFamily="18" charset="0"/>
            </a:endParaRPr>
          </a:p>
          <a:p>
            <a:pPr marL="0" lvl="0" indent="0" algn="ctr">
              <a:buNone/>
            </a:pPr>
            <a:r>
              <a:rPr lang="en-US" sz="1700" spc="-15" dirty="0" smtClean="0">
                <a:solidFill>
                  <a:srgbClr val="000000"/>
                </a:solidFill>
                <a:latin typeface="Bookman Old Style"/>
                <a:ea typeface="Times New Roman"/>
                <a:cs typeface="Arial"/>
              </a:rPr>
              <a:t>“Say you wanted to decide stuff.  I just don’t think letting him in your head would help.  Things would get all twisted and confused” (Girard 161)</a:t>
            </a:r>
          </a:p>
          <a:p>
            <a:pPr marL="0" lvl="0" indent="0" algn="ctr">
              <a:buNone/>
            </a:pPr>
            <a:endParaRPr lang="en-US" sz="1700" spc="-15" dirty="0" smtClean="0">
              <a:solidFill>
                <a:srgbClr val="000000"/>
              </a:solidFill>
              <a:latin typeface="Bookman Old Style"/>
              <a:ea typeface="Times New Roman"/>
              <a:cs typeface="Arial"/>
            </a:endParaRPr>
          </a:p>
          <a:p>
            <a:pPr marL="0" lvl="0" indent="0" algn="ctr">
              <a:buNone/>
            </a:pPr>
            <a:r>
              <a:rPr lang="en-US" sz="1700" spc="-15" dirty="0" smtClean="0">
                <a:solidFill>
                  <a:srgbClr val="000000"/>
                </a:solidFill>
                <a:latin typeface="Bookman Old Style"/>
                <a:ea typeface="Times New Roman"/>
                <a:cs typeface="Arial"/>
              </a:rPr>
              <a:t>"I think maybe you shouldn’t think about doing what’s right, and maybe you should just do what feels </a:t>
            </a:r>
            <a:r>
              <a:rPr lang="en-US" sz="1700" i="1" spc="-15" dirty="0" smtClean="0">
                <a:solidFill>
                  <a:srgbClr val="000000"/>
                </a:solidFill>
                <a:latin typeface="Bookman Old Style"/>
                <a:ea typeface="Times New Roman"/>
                <a:cs typeface="Arial"/>
              </a:rPr>
              <a:t>less</a:t>
            </a:r>
            <a:r>
              <a:rPr lang="en-US" sz="1700" spc="-15" dirty="0" smtClean="0">
                <a:solidFill>
                  <a:srgbClr val="000000"/>
                </a:solidFill>
                <a:latin typeface="Bookman Old Style"/>
                <a:ea typeface="Times New Roman"/>
                <a:cs typeface="Arial"/>
              </a:rPr>
              <a:t> wrong "(Girard 193; italics in original)</a:t>
            </a:r>
          </a:p>
          <a:p>
            <a:pPr marL="0" lvl="0" indent="0" algn="ctr">
              <a:buNone/>
            </a:pPr>
            <a:endParaRPr lang="en-US" sz="1700" spc="-15" dirty="0">
              <a:solidFill>
                <a:srgbClr val="000000"/>
              </a:solidFill>
              <a:latin typeface="Bookman Old Style"/>
              <a:ea typeface="Times New Roman"/>
              <a:cs typeface="Arial"/>
            </a:endParaRPr>
          </a:p>
          <a:p>
            <a:pPr marL="0" lvl="0" indent="0" algn="ctr">
              <a:buNone/>
            </a:pPr>
            <a:r>
              <a:rPr lang="en-US" sz="1700" spc="-15" dirty="0">
                <a:solidFill>
                  <a:srgbClr val="000000"/>
                </a:solidFill>
                <a:latin typeface="Bookman Old Style"/>
                <a:ea typeface="Times New Roman"/>
                <a:cs typeface="Arial"/>
              </a:rPr>
              <a:t>“was hoping the whole thing just went away" (Girard </a:t>
            </a:r>
            <a:r>
              <a:rPr lang="en-US" sz="1700" spc="-15" dirty="0" smtClean="0">
                <a:solidFill>
                  <a:srgbClr val="000000"/>
                </a:solidFill>
                <a:latin typeface="Bookman Old Style"/>
                <a:ea typeface="Times New Roman"/>
                <a:cs typeface="Arial"/>
              </a:rPr>
              <a:t>242)</a:t>
            </a:r>
          </a:p>
        </p:txBody>
      </p:sp>
      <p:sp>
        <p:nvSpPr>
          <p:cNvPr id="5" name="Slide Number Placeholder 4"/>
          <p:cNvSpPr>
            <a:spLocks noGrp="1"/>
          </p:cNvSpPr>
          <p:nvPr>
            <p:ph type="sldNum" sz="quarter" idx="12"/>
          </p:nvPr>
        </p:nvSpPr>
        <p:spPr/>
        <p:txBody>
          <a:bodyPr/>
          <a:lstStyle/>
          <a:p>
            <a:pPr>
              <a:defRPr/>
            </a:pPr>
            <a:fld id="{D5035DCD-9994-4D91-98FA-2C090F90D4DA}" type="slidenum">
              <a:rPr lang="en-US" smtClean="0">
                <a:solidFill>
                  <a:srgbClr val="000000"/>
                </a:solidFill>
                <a:latin typeface="Bookman Old Style" panose="02050604050505020204" pitchFamily="18" charset="0"/>
              </a:rPr>
              <a:pPr>
                <a:defRPr/>
              </a:pPr>
              <a:t>8</a:t>
            </a:fld>
            <a:endParaRPr lang="en-US" dirty="0">
              <a:solidFill>
                <a:srgbClr val="000000"/>
              </a:solidFill>
              <a:latin typeface="Bookman Old Style" panose="02050604050505020204" pitchFamily="18" charset="0"/>
            </a:endParaRPr>
          </a:p>
        </p:txBody>
      </p:sp>
    </p:spTree>
    <p:extLst>
      <p:ext uri="{BB962C8B-B14F-4D97-AF65-F5344CB8AC3E}">
        <p14:creationId xmlns:p14="http://schemas.microsoft.com/office/powerpoint/2010/main" val="15146652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Bookman Old Style" panose="02050604050505020204" pitchFamily="18" charset="0"/>
              </a:rPr>
              <a:t>Girard’s </a:t>
            </a:r>
            <a:r>
              <a:rPr lang="en-US" sz="3600" i="1" dirty="0">
                <a:latin typeface="Bookman Old Style" panose="02050604050505020204" pitchFamily="18" charset="0"/>
              </a:rPr>
              <a:t>Girl Mans </a:t>
            </a:r>
            <a:r>
              <a:rPr lang="en-US" sz="3600" i="1" dirty="0" smtClean="0">
                <a:latin typeface="Bookman Old Style" panose="02050604050505020204" pitchFamily="18" charset="0"/>
              </a:rPr>
              <a:t>Up</a:t>
            </a:r>
            <a:r>
              <a:rPr lang="en-US" sz="3600" dirty="0" smtClean="0">
                <a:latin typeface="Bookman Old Style" panose="02050604050505020204" pitchFamily="18" charset="0"/>
              </a:rPr>
              <a:t> (</a:t>
            </a:r>
            <a:r>
              <a:rPr lang="en-US" sz="3600" dirty="0">
                <a:latin typeface="Bookman Old Style" panose="02050604050505020204" pitchFamily="18" charset="0"/>
              </a:rPr>
              <a:t>2016)</a:t>
            </a:r>
          </a:p>
        </p:txBody>
      </p:sp>
      <p:sp>
        <p:nvSpPr>
          <p:cNvPr id="4" name="Content Placeholder 3"/>
          <p:cNvSpPr>
            <a:spLocks noGrp="1"/>
          </p:cNvSpPr>
          <p:nvPr>
            <p:ph sz="half" idx="2"/>
          </p:nvPr>
        </p:nvSpPr>
        <p:spPr>
          <a:xfrm>
            <a:off x="4648200" y="1600200"/>
            <a:ext cx="4038600" cy="4525963"/>
          </a:xfrm>
        </p:spPr>
        <p:txBody>
          <a:bodyPr/>
          <a:lstStyle/>
          <a:p>
            <a:pPr marL="0" indent="0">
              <a:buNone/>
            </a:pPr>
            <a:r>
              <a:rPr lang="en-US" sz="1800" dirty="0" smtClean="0">
                <a:latin typeface="Bookman Old Style" panose="02050604050505020204" pitchFamily="18" charset="0"/>
              </a:rPr>
              <a:t>“</a:t>
            </a:r>
            <a:r>
              <a:rPr lang="en-US" sz="1800" dirty="0" smtClean="0">
                <a:latin typeface="Bookman Old Style" panose="02050604050505020204" pitchFamily="18" charset="0"/>
              </a:rPr>
              <a:t>You </a:t>
            </a:r>
            <a:r>
              <a:rPr lang="en-US" sz="1800" dirty="0">
                <a:latin typeface="Bookman Old Style" panose="02050604050505020204" pitchFamily="18" charset="0"/>
              </a:rPr>
              <a:t>don’t have to feel bad for having done it, but I think you might end up feeling bad about something, anything.  Like feeling bad you could never tell your mom, or feeling bad you didn’t get the pill, or feeling bad for liking Colby, or…anything really</a:t>
            </a:r>
            <a:r>
              <a:rPr lang="en-US" sz="1800" dirty="0" smtClean="0">
                <a:latin typeface="Bookman Old Style" panose="02050604050505020204" pitchFamily="18" charset="0"/>
              </a:rPr>
              <a:t>.” (</a:t>
            </a:r>
            <a:r>
              <a:rPr lang="en-US" sz="1800" dirty="0">
                <a:latin typeface="Bookman Old Style" panose="02050604050505020204" pitchFamily="18" charset="0"/>
              </a:rPr>
              <a:t>269; ellipsis in original</a:t>
            </a:r>
            <a:r>
              <a:rPr lang="en-US" sz="1800" dirty="0" smtClean="0">
                <a:latin typeface="Bookman Old Style" panose="02050604050505020204" pitchFamily="18" charset="0"/>
              </a:rPr>
              <a:t>)</a:t>
            </a:r>
          </a:p>
          <a:p>
            <a:pPr marL="0" indent="0">
              <a:buNone/>
            </a:pPr>
            <a:endParaRPr lang="en-US" sz="1800" dirty="0" smtClean="0">
              <a:latin typeface="Bookman Old Style" panose="02050604050505020204" pitchFamily="18" charset="0"/>
            </a:endParaRPr>
          </a:p>
          <a:p>
            <a:pPr marL="0" lvl="0" indent="0">
              <a:spcBef>
                <a:spcPts val="0"/>
              </a:spcBef>
              <a:spcAft>
                <a:spcPts val="0"/>
              </a:spcAft>
              <a:buNone/>
            </a:pPr>
            <a:r>
              <a:rPr lang="en-US" sz="1800" spc="-15" dirty="0">
                <a:solidFill>
                  <a:srgbClr val="000000"/>
                </a:solidFill>
                <a:latin typeface="Bookman Old Style"/>
                <a:ea typeface="Times New Roman"/>
                <a:cs typeface="Arial"/>
              </a:rPr>
              <a:t>“I want to ask her if she regrets it, the abortion” (286)</a:t>
            </a:r>
          </a:p>
          <a:p>
            <a:pPr marL="0" lvl="0" indent="0">
              <a:spcBef>
                <a:spcPts val="0"/>
              </a:spcBef>
              <a:spcAft>
                <a:spcPts val="0"/>
              </a:spcAft>
              <a:buNone/>
            </a:pPr>
            <a:endParaRPr lang="en-US" sz="1800" spc="-15" dirty="0">
              <a:solidFill>
                <a:srgbClr val="000000"/>
              </a:solidFill>
              <a:latin typeface="Bookman Old Style"/>
              <a:ea typeface="Times New Roman"/>
              <a:cs typeface="Arial"/>
            </a:endParaRPr>
          </a:p>
          <a:p>
            <a:pPr marL="0" lvl="0" indent="0">
              <a:spcBef>
                <a:spcPts val="0"/>
              </a:spcBef>
              <a:spcAft>
                <a:spcPts val="0"/>
              </a:spcAft>
              <a:buNone/>
            </a:pPr>
            <a:r>
              <a:rPr lang="en-US" sz="1800" spc="-15" dirty="0">
                <a:solidFill>
                  <a:srgbClr val="000000"/>
                </a:solidFill>
                <a:latin typeface="Bookman Old Style"/>
                <a:ea typeface="Times New Roman"/>
                <a:cs typeface="Arial"/>
              </a:rPr>
              <a:t>“They’re people you threw away” (318</a:t>
            </a:r>
            <a:r>
              <a:rPr lang="en-US" sz="1800" spc="-15" dirty="0" smtClean="0">
                <a:solidFill>
                  <a:srgbClr val="000000"/>
                </a:solidFill>
                <a:latin typeface="Bookman Old Style"/>
                <a:ea typeface="Times New Roman"/>
                <a:cs typeface="Arial"/>
              </a:rPr>
              <a:t>)</a:t>
            </a:r>
            <a:endParaRPr lang="en-US" sz="1800" spc="-15" dirty="0">
              <a:solidFill>
                <a:srgbClr val="000000"/>
              </a:solidFill>
              <a:latin typeface="Bookman Old Style"/>
              <a:ea typeface="Times New Roman"/>
              <a:cs typeface="Arial"/>
            </a:endParaRPr>
          </a:p>
        </p:txBody>
      </p:sp>
      <p:sp>
        <p:nvSpPr>
          <p:cNvPr id="5" name="Slide Number Placeholder 4"/>
          <p:cNvSpPr>
            <a:spLocks noGrp="1"/>
          </p:cNvSpPr>
          <p:nvPr>
            <p:ph type="sldNum" sz="quarter" idx="12"/>
          </p:nvPr>
        </p:nvSpPr>
        <p:spPr/>
        <p:txBody>
          <a:bodyPr/>
          <a:lstStyle/>
          <a:p>
            <a:pPr>
              <a:defRPr/>
            </a:pPr>
            <a:fld id="{D5035DCD-9994-4D91-98FA-2C090F90D4DA}" type="slidenum">
              <a:rPr lang="en-US" smtClean="0">
                <a:solidFill>
                  <a:srgbClr val="000000"/>
                </a:solidFill>
                <a:latin typeface="Bookman Old Style" panose="02050604050505020204" pitchFamily="18" charset="0"/>
              </a:rPr>
              <a:pPr>
                <a:defRPr/>
              </a:pPr>
              <a:t>9</a:t>
            </a:fld>
            <a:endParaRPr lang="en-US" dirty="0">
              <a:solidFill>
                <a:srgbClr val="000000"/>
              </a:solidFill>
              <a:latin typeface="Bookman Old Style" panose="02050604050505020204" pitchFamily="18" charset="0"/>
            </a:endParaRPr>
          </a:p>
        </p:txBody>
      </p:sp>
      <p:sp>
        <p:nvSpPr>
          <p:cNvPr id="7" name="TextBox 6"/>
          <p:cNvSpPr txBox="1"/>
          <p:nvPr/>
        </p:nvSpPr>
        <p:spPr>
          <a:xfrm>
            <a:off x="914400" y="6172200"/>
            <a:ext cx="3048000" cy="307777"/>
          </a:xfrm>
          <a:prstGeom prst="rect">
            <a:avLst/>
          </a:prstGeom>
          <a:noFill/>
        </p:spPr>
        <p:txBody>
          <a:bodyPr wrap="square" rtlCol="0">
            <a:spAutoFit/>
          </a:bodyPr>
          <a:lstStyle/>
          <a:p>
            <a:pPr algn="ctr"/>
            <a:r>
              <a:rPr lang="en-US" sz="1400" dirty="0" smtClean="0">
                <a:solidFill>
                  <a:srgbClr val="000000"/>
                </a:solidFill>
                <a:latin typeface="Bookman Old Style" panose="02050604050505020204" pitchFamily="18" charset="0"/>
              </a:rPr>
              <a:t>Image credit: Goodreads.com</a:t>
            </a:r>
            <a:endParaRPr lang="en-US" sz="1400" dirty="0">
              <a:solidFill>
                <a:srgbClr val="000000"/>
              </a:solidFill>
              <a:latin typeface="Bookman Old Style" panose="02050604050505020204" pitchFamily="18" charset="0"/>
            </a:endParaRPr>
          </a:p>
        </p:txBody>
      </p:sp>
      <p:pic>
        <p:nvPicPr>
          <p:cNvPr id="1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990196" y="1371600"/>
            <a:ext cx="2972607" cy="475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154338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3">
      <a:dk1>
        <a:srgbClr val="000000"/>
      </a:dk1>
      <a:lt1>
        <a:srgbClr val="A50021"/>
      </a:lt1>
      <a:dk2>
        <a:srgbClr val="000000"/>
      </a:dk2>
      <a:lt2>
        <a:srgbClr val="808080"/>
      </a:lt2>
      <a:accent1>
        <a:srgbClr val="BBE0E3"/>
      </a:accent1>
      <a:accent2>
        <a:srgbClr val="333399"/>
      </a:accent2>
      <a:accent3>
        <a:srgbClr val="CFAAAB"/>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A50021"/>
        </a:lt1>
        <a:dk2>
          <a:srgbClr val="000000"/>
        </a:dk2>
        <a:lt2>
          <a:srgbClr val="808080"/>
        </a:lt2>
        <a:accent1>
          <a:srgbClr val="BBE0E3"/>
        </a:accent1>
        <a:accent2>
          <a:srgbClr val="333399"/>
        </a:accent2>
        <a:accent3>
          <a:srgbClr val="CFAAAB"/>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16004</TotalTime>
  <Words>1219</Words>
  <Application>Microsoft Office PowerPoint</Application>
  <PresentationFormat>On-screen Show (4:3)</PresentationFormat>
  <Paragraphs>90</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Default Design</vt:lpstr>
      <vt:lpstr>Transgender Fiction and the Right-to-Life Issues: A Study of Recent Transgender Fiction on Abortion and Euthanasia Using Right-to-Life Literary Theory  PowerPoint to Accompany Presentation for the annual conference of the Society of Catholic Social Scientists   29 October 2022  DrJeffKoloze@att.net 216-262-3511</vt:lpstr>
      <vt:lpstr>Scholarly and Other Commentary on a Transgender and Abortion Connection</vt:lpstr>
      <vt:lpstr>Scholarly and Other Commentary on a Transgender and Abortion Connection</vt:lpstr>
      <vt:lpstr>III. Right-to-life Literary Theory</vt:lpstr>
      <vt:lpstr>Vickie Weaver’s Billie Girl (2010) and M-E Girard’s Girl Mans Up (2016)</vt:lpstr>
      <vt:lpstr>Quotes from the Novels</vt:lpstr>
      <vt:lpstr>Girard’s Girl Mans Up (2016)</vt:lpstr>
      <vt:lpstr>Quotes from the Novels</vt:lpstr>
      <vt:lpstr>Girard’s Girl Mans Up (2016)</vt:lpstr>
      <vt:lpstr>Girard’s Girl Mans Up (2016)</vt:lpstr>
      <vt:lpstr>Weaver’s Billie Girl (2010)</vt:lpstr>
      <vt:lpstr>Works Cited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Transgender Fiction and the Right-to-Life Issues</dc:title>
  <dc:creator>Dr. Jeff Koloze</dc:creator>
  <cp:lastModifiedBy>Dr. Jeff Koloze</cp:lastModifiedBy>
  <cp:revision>1521</cp:revision>
  <cp:lastPrinted>2013-02-11T15:43:40Z</cp:lastPrinted>
  <dcterms:created xsi:type="dcterms:W3CDTF">2004-04-15T18:45:28Z</dcterms:created>
  <dcterms:modified xsi:type="dcterms:W3CDTF">2022-10-26T03:01:20Z</dcterms:modified>
</cp:coreProperties>
</file>